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831" r:id="rId2"/>
    <p:sldMasterId id="2147483844" r:id="rId3"/>
  </p:sldMasterIdLst>
  <p:notesMasterIdLst>
    <p:notesMasterId r:id="rId37"/>
  </p:notesMasterIdLst>
  <p:handoutMasterIdLst>
    <p:handoutMasterId r:id="rId38"/>
  </p:handoutMasterIdLst>
  <p:sldIdLst>
    <p:sldId id="542" r:id="rId4"/>
    <p:sldId id="634" r:id="rId5"/>
    <p:sldId id="808" r:id="rId6"/>
    <p:sldId id="809" r:id="rId7"/>
    <p:sldId id="804" r:id="rId8"/>
    <p:sldId id="817" r:id="rId9"/>
    <p:sldId id="818" r:id="rId10"/>
    <p:sldId id="819" r:id="rId11"/>
    <p:sldId id="820" r:id="rId12"/>
    <p:sldId id="821" r:id="rId13"/>
    <p:sldId id="822" r:id="rId14"/>
    <p:sldId id="823" r:id="rId15"/>
    <p:sldId id="824" r:id="rId16"/>
    <p:sldId id="825" r:id="rId17"/>
    <p:sldId id="826" r:id="rId18"/>
    <p:sldId id="827" r:id="rId19"/>
    <p:sldId id="828" r:id="rId20"/>
    <p:sldId id="829" r:id="rId21"/>
    <p:sldId id="830" r:id="rId22"/>
    <p:sldId id="831" r:id="rId23"/>
    <p:sldId id="832" r:id="rId24"/>
    <p:sldId id="833" r:id="rId25"/>
    <p:sldId id="776" r:id="rId26"/>
    <p:sldId id="662" r:id="rId27"/>
    <p:sldId id="674" r:id="rId28"/>
    <p:sldId id="675" r:id="rId29"/>
    <p:sldId id="665" r:id="rId30"/>
    <p:sldId id="666" r:id="rId31"/>
    <p:sldId id="667" r:id="rId32"/>
    <p:sldId id="668" r:id="rId33"/>
    <p:sldId id="784" r:id="rId34"/>
    <p:sldId id="815" r:id="rId35"/>
    <p:sldId id="816" r:id="rId36"/>
  </p:sldIdLst>
  <p:sldSz cx="9144000" cy="5143500" type="screen16x9"/>
  <p:notesSz cx="6797675" cy="9926638"/>
  <p:custDataLst>
    <p:tags r:id="rId39"/>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23">
          <p15:clr>
            <a:srgbClr val="A4A3A4"/>
          </p15:clr>
        </p15:guide>
        <p15:guide id="2" pos="291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21" autoAdjust="0"/>
    <p:restoredTop sz="94463" autoAdjust="0"/>
  </p:normalViewPr>
  <p:slideViewPr>
    <p:cSldViewPr>
      <p:cViewPr>
        <p:scale>
          <a:sx n="75" d="100"/>
          <a:sy n="75" d="100"/>
        </p:scale>
        <p:origin x="-804" y="-232"/>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2025/5/29</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lvl1pPr>
          </a:lstStyle>
          <a:p>
            <a:endParaRPr lang="zh-CN" altLang="en-US"/>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lvl1pPr>
          </a:lstStyle>
          <a:p>
            <a:fld id="{049650E5-154D-4D18-9238-1FE280D65669}" type="datetimeFigureOut">
              <a:rPr lang="zh-CN" altLang="en-US" smtClean="0"/>
              <a:t>2025/5/29</a:t>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lvl1pPr>
          </a:lstStyle>
          <a:p>
            <a:fld id="{F0734D87-A563-4DBF-9D05-EBA237D362C7}" type="slidenum">
              <a:rPr lang="zh-CN" altLang="en-US" smtClean="0"/>
              <a:t>‹#›</a:t>
            </a:fld>
            <a:endParaRPr lang="zh-CN" altLang="en-US"/>
          </a:p>
        </p:txBody>
      </p:sp>
    </p:spTree>
    <p:extLst>
      <p:ext uri="{BB962C8B-B14F-4D97-AF65-F5344CB8AC3E}">
        <p14:creationId xmlns:p14="http://schemas.microsoft.com/office/powerpoint/2010/main" val="2743742354"/>
      </p:ext>
    </p:extLst>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mn-ea"/>
        <a:cs typeface="+mn-cs"/>
      </a:defRPr>
    </a:lvl1pPr>
    <a:lvl2pPr marL="389890" algn="l" defTabSz="779145" rtl="0" eaLnBrk="1" latinLnBrk="0" hangingPunct="1">
      <a:defRPr sz="1000" kern="1200">
        <a:solidFill>
          <a:schemeClr val="tx1"/>
        </a:solidFill>
        <a:latin typeface="+mn-lt"/>
        <a:ea typeface="+mn-ea"/>
        <a:cs typeface="+mn-cs"/>
      </a:defRPr>
    </a:lvl2pPr>
    <a:lvl3pPr marL="779145" algn="l" defTabSz="779145" rtl="0" eaLnBrk="1" latinLnBrk="0" hangingPunct="1">
      <a:defRPr sz="1000" kern="1200">
        <a:solidFill>
          <a:schemeClr val="tx1"/>
        </a:solidFill>
        <a:latin typeface="+mn-lt"/>
        <a:ea typeface="+mn-ea"/>
        <a:cs typeface="+mn-cs"/>
      </a:defRPr>
    </a:lvl3pPr>
    <a:lvl4pPr marL="1169035" algn="l" defTabSz="779145" rtl="0" eaLnBrk="1" latinLnBrk="0" hangingPunct="1">
      <a:defRPr sz="1000" kern="1200">
        <a:solidFill>
          <a:schemeClr val="tx1"/>
        </a:solidFill>
        <a:latin typeface="+mn-lt"/>
        <a:ea typeface="+mn-ea"/>
        <a:cs typeface="+mn-cs"/>
      </a:defRPr>
    </a:lvl4pPr>
    <a:lvl5pPr marL="1558290" algn="l" defTabSz="779145" rtl="0" eaLnBrk="1" latinLnBrk="0" hangingPunct="1">
      <a:defRPr sz="1000" kern="1200">
        <a:solidFill>
          <a:schemeClr val="tx1"/>
        </a:solidFill>
        <a:latin typeface="+mn-lt"/>
        <a:ea typeface="+mn-ea"/>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7"/>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6830" indent="0">
              <a:buNone/>
              <a:defRPr sz="1200"/>
            </a:lvl2pPr>
            <a:lvl3pPr marL="913703" indent="0">
              <a:buNone/>
              <a:defRPr sz="1000"/>
            </a:lvl3pPr>
            <a:lvl4pPr marL="1370546" indent="0">
              <a:buNone/>
              <a:defRPr sz="900"/>
            </a:lvl4pPr>
            <a:lvl5pPr marL="1827404" indent="0">
              <a:buNone/>
              <a:defRPr sz="900"/>
            </a:lvl5pPr>
            <a:lvl6pPr marL="2284233" indent="0">
              <a:buNone/>
              <a:defRPr sz="900"/>
            </a:lvl6pPr>
            <a:lvl7pPr marL="2741063" indent="0">
              <a:buNone/>
              <a:defRPr sz="900"/>
            </a:lvl7pPr>
            <a:lvl8pPr marL="3197920" indent="0">
              <a:buNone/>
              <a:defRPr sz="900"/>
            </a:lvl8pPr>
            <a:lvl9pPr marL="36547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821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6830" indent="0">
              <a:buNone/>
              <a:defRPr sz="2800"/>
            </a:lvl2pPr>
            <a:lvl3pPr marL="913703" indent="0">
              <a:buNone/>
              <a:defRPr sz="2400"/>
            </a:lvl3pPr>
            <a:lvl4pPr marL="1370546" indent="0">
              <a:buNone/>
              <a:defRPr sz="2000"/>
            </a:lvl4pPr>
            <a:lvl5pPr marL="1827404" indent="0">
              <a:buNone/>
              <a:defRPr sz="2000"/>
            </a:lvl5pPr>
            <a:lvl6pPr marL="2284233" indent="0">
              <a:buNone/>
              <a:defRPr sz="2000"/>
            </a:lvl6pPr>
            <a:lvl7pPr marL="2741063" indent="0">
              <a:buNone/>
              <a:defRPr sz="2000"/>
            </a:lvl7pPr>
            <a:lvl8pPr marL="3197920" indent="0">
              <a:buNone/>
              <a:defRPr sz="2000"/>
            </a:lvl8pPr>
            <a:lvl9pPr marL="3654765" indent="0">
              <a:buNone/>
              <a:defRPr sz="2000"/>
            </a:lvl9pPr>
          </a:lstStyle>
          <a:p>
            <a:endParaRPr lang="zh-CN" altLang="en-US"/>
          </a:p>
        </p:txBody>
      </p:sp>
      <p:sp>
        <p:nvSpPr>
          <p:cNvPr id="4" name="文本占位符 3"/>
          <p:cNvSpPr>
            <a:spLocks noGrp="1"/>
          </p:cNvSpPr>
          <p:nvPr>
            <p:ph type="body" sz="half" idx="2"/>
          </p:nvPr>
        </p:nvSpPr>
        <p:spPr>
          <a:xfrm>
            <a:off x="1792288" y="4025534"/>
            <a:ext cx="5486400" cy="603647"/>
          </a:xfrm>
        </p:spPr>
        <p:txBody>
          <a:bodyPr/>
          <a:lstStyle>
            <a:lvl1pPr marL="0" indent="0">
              <a:buNone/>
              <a:defRPr sz="1400"/>
            </a:lvl1pPr>
            <a:lvl2pPr marL="456830" indent="0">
              <a:buNone/>
              <a:defRPr sz="1200"/>
            </a:lvl2pPr>
            <a:lvl3pPr marL="913703" indent="0">
              <a:buNone/>
              <a:defRPr sz="1000"/>
            </a:lvl3pPr>
            <a:lvl4pPr marL="1370546" indent="0">
              <a:buNone/>
              <a:defRPr sz="900"/>
            </a:lvl4pPr>
            <a:lvl5pPr marL="1827404" indent="0">
              <a:buNone/>
              <a:defRPr sz="900"/>
            </a:lvl5pPr>
            <a:lvl6pPr marL="2284233" indent="0">
              <a:buNone/>
              <a:defRPr sz="900"/>
            </a:lvl6pPr>
            <a:lvl7pPr marL="2741063" indent="0">
              <a:buNone/>
              <a:defRPr sz="900"/>
            </a:lvl7pPr>
            <a:lvl8pPr marL="3197920" indent="0">
              <a:buNone/>
              <a:defRPr sz="900"/>
            </a:lvl8pPr>
            <a:lvl9pPr marL="36547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0989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839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9630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194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rPr>
              <a:pPr>
                <a:defRPr/>
              </a:pPr>
              <a:t>‹#›</a:t>
            </a:fld>
            <a:endParaRPr lang="en-US" altLang="zh-CN" sz="1475" dirty="0">
              <a:solidFill>
                <a:prstClr val="black">
                  <a:lumMod val="50000"/>
                  <a:lumOff val="50000"/>
                </a:prstClr>
              </a:solidFill>
            </a:endParaRPr>
          </a:p>
        </p:txBody>
      </p:sp>
    </p:spTree>
    <p:extLst>
      <p:ext uri="{BB962C8B-B14F-4D97-AF65-F5344CB8AC3E}">
        <p14:creationId xmlns:p14="http://schemas.microsoft.com/office/powerpoint/2010/main" val="1908150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158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5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830" indent="0" algn="ctr">
              <a:buNone/>
              <a:defRPr>
                <a:solidFill>
                  <a:schemeClr val="tx1">
                    <a:tint val="75000"/>
                  </a:schemeClr>
                </a:solidFill>
              </a:defRPr>
            </a:lvl2pPr>
            <a:lvl3pPr marL="913703" indent="0" algn="ctr">
              <a:buNone/>
              <a:defRPr>
                <a:solidFill>
                  <a:schemeClr val="tx1">
                    <a:tint val="75000"/>
                  </a:schemeClr>
                </a:solidFill>
              </a:defRPr>
            </a:lvl3pPr>
            <a:lvl4pPr marL="1370546" indent="0" algn="ctr">
              <a:buNone/>
              <a:defRPr>
                <a:solidFill>
                  <a:schemeClr val="tx1">
                    <a:tint val="75000"/>
                  </a:schemeClr>
                </a:solidFill>
              </a:defRPr>
            </a:lvl4pPr>
            <a:lvl5pPr marL="1827404" indent="0" algn="ctr">
              <a:buNone/>
              <a:defRPr>
                <a:solidFill>
                  <a:schemeClr val="tx1">
                    <a:tint val="75000"/>
                  </a:schemeClr>
                </a:solidFill>
              </a:defRPr>
            </a:lvl5pPr>
            <a:lvl6pPr marL="2284233" indent="0" algn="ctr">
              <a:buNone/>
              <a:defRPr>
                <a:solidFill>
                  <a:schemeClr val="tx1">
                    <a:tint val="75000"/>
                  </a:schemeClr>
                </a:solidFill>
              </a:defRPr>
            </a:lvl6pPr>
            <a:lvl7pPr marL="2741063" indent="0" algn="ctr">
              <a:buNone/>
              <a:defRPr>
                <a:solidFill>
                  <a:schemeClr val="tx1">
                    <a:tint val="75000"/>
                  </a:schemeClr>
                </a:solidFill>
              </a:defRPr>
            </a:lvl7pPr>
            <a:lvl8pPr marL="3197920" indent="0" algn="ctr">
              <a:buNone/>
              <a:defRPr>
                <a:solidFill>
                  <a:schemeClr val="tx1">
                    <a:tint val="75000"/>
                  </a:schemeClr>
                </a:solidFill>
              </a:defRPr>
            </a:lvl8pPr>
            <a:lvl9pPr marL="36547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7391999"/>
      </p:ext>
    </p:extLst>
  </p:cSld>
  <p:clrMapOvr>
    <a:masterClrMapping/>
  </p:clrMapOvr>
  <p:extLst mod="1">
    <p:ext uri="{DCECCB84-F9BA-43D5-87BE-67443E8EF086}">
      <p15:sldGuideLst xmlns:p15="http://schemas.microsoft.com/office/powerpoint/2012/main" xmlns="">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4731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830" indent="0">
              <a:buNone/>
              <a:defRPr sz="1800">
                <a:solidFill>
                  <a:schemeClr val="tx1">
                    <a:tint val="75000"/>
                  </a:schemeClr>
                </a:solidFill>
              </a:defRPr>
            </a:lvl2pPr>
            <a:lvl3pPr marL="913703" indent="0">
              <a:buNone/>
              <a:defRPr sz="1600">
                <a:solidFill>
                  <a:schemeClr val="tx1">
                    <a:tint val="75000"/>
                  </a:schemeClr>
                </a:solidFill>
              </a:defRPr>
            </a:lvl3pPr>
            <a:lvl4pPr marL="1370546" indent="0">
              <a:buNone/>
              <a:defRPr sz="1400">
                <a:solidFill>
                  <a:schemeClr val="tx1">
                    <a:tint val="75000"/>
                  </a:schemeClr>
                </a:solidFill>
              </a:defRPr>
            </a:lvl4pPr>
            <a:lvl5pPr marL="1827404" indent="0">
              <a:buNone/>
              <a:defRPr sz="1400">
                <a:solidFill>
                  <a:schemeClr val="tx1">
                    <a:tint val="75000"/>
                  </a:schemeClr>
                </a:solidFill>
              </a:defRPr>
            </a:lvl5pPr>
            <a:lvl6pPr marL="2284233" indent="0">
              <a:buNone/>
              <a:defRPr sz="1400">
                <a:solidFill>
                  <a:schemeClr val="tx1">
                    <a:tint val="75000"/>
                  </a:schemeClr>
                </a:solidFill>
              </a:defRPr>
            </a:lvl6pPr>
            <a:lvl7pPr marL="2741063" indent="0">
              <a:buNone/>
              <a:defRPr sz="1400">
                <a:solidFill>
                  <a:schemeClr val="tx1">
                    <a:tint val="75000"/>
                  </a:schemeClr>
                </a:solidFill>
              </a:defRPr>
            </a:lvl7pPr>
            <a:lvl8pPr marL="3197920" indent="0">
              <a:buNone/>
              <a:defRPr sz="1400">
                <a:solidFill>
                  <a:schemeClr val="tx1">
                    <a:tint val="75000"/>
                  </a:schemeClr>
                </a:solidFill>
              </a:defRPr>
            </a:lvl8pPr>
            <a:lvl9pPr marL="36547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6559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0636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6830" indent="0">
              <a:buNone/>
              <a:defRPr sz="2000" b="1"/>
            </a:lvl2pPr>
            <a:lvl3pPr marL="913703" indent="0">
              <a:buNone/>
              <a:defRPr sz="1800" b="1"/>
            </a:lvl3pPr>
            <a:lvl4pPr marL="1370546" indent="0">
              <a:buNone/>
              <a:defRPr sz="1600" b="1"/>
            </a:lvl4pPr>
            <a:lvl5pPr marL="1827404" indent="0">
              <a:buNone/>
              <a:defRPr sz="1600" b="1"/>
            </a:lvl5pPr>
            <a:lvl6pPr marL="2284233" indent="0">
              <a:buNone/>
              <a:defRPr sz="1600" b="1"/>
            </a:lvl6pPr>
            <a:lvl7pPr marL="2741063" indent="0">
              <a:buNone/>
              <a:defRPr sz="1600" b="1"/>
            </a:lvl7pPr>
            <a:lvl8pPr marL="3197920" indent="0">
              <a:buNone/>
              <a:defRPr sz="1600" b="1"/>
            </a:lvl8pPr>
            <a:lvl9pPr marL="36547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57" y="1151335"/>
            <a:ext cx="4041775" cy="479822"/>
          </a:xfrm>
        </p:spPr>
        <p:txBody>
          <a:bodyPr anchor="b"/>
          <a:lstStyle>
            <a:lvl1pPr marL="0" indent="0">
              <a:buNone/>
              <a:defRPr sz="2400" b="1"/>
            </a:lvl1pPr>
            <a:lvl2pPr marL="456830" indent="0">
              <a:buNone/>
              <a:defRPr sz="2000" b="1"/>
            </a:lvl2pPr>
            <a:lvl3pPr marL="913703" indent="0">
              <a:buNone/>
              <a:defRPr sz="1800" b="1"/>
            </a:lvl3pPr>
            <a:lvl4pPr marL="1370546" indent="0">
              <a:buNone/>
              <a:defRPr sz="1600" b="1"/>
            </a:lvl4pPr>
            <a:lvl5pPr marL="1827404" indent="0">
              <a:buNone/>
              <a:defRPr sz="1600" b="1"/>
            </a:lvl5pPr>
            <a:lvl6pPr marL="2284233" indent="0">
              <a:buNone/>
              <a:defRPr sz="1600" b="1"/>
            </a:lvl6pPr>
            <a:lvl7pPr marL="2741063" indent="0">
              <a:buNone/>
              <a:defRPr sz="1600" b="1"/>
            </a:lvl7pPr>
            <a:lvl8pPr marL="3197920" indent="0">
              <a:buNone/>
              <a:defRPr sz="1600" b="1"/>
            </a:lvl8pPr>
            <a:lvl9pPr marL="36547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5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370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718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2025/5/29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445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4.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2.png"/><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4" cstate="screen"/>
          <a:srcRect t="-14652" b="-14652"/>
          <a:stretch>
            <a:fillRect/>
          </a:stretch>
        </p:blipFill>
        <p:spPr>
          <a:xfrm>
            <a:off x="0" y="318855"/>
            <a:ext cx="9144000" cy="34911"/>
          </a:xfrm>
          <a:prstGeom prst="rect">
            <a:avLst/>
          </a:prstGeom>
        </p:spPr>
      </p:pic>
      <p:pic>
        <p:nvPicPr>
          <p:cNvPr id="2" name="图片 2"/>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378" tIns="45689" rIns="91378" bIns="45689"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378" tIns="45689" rIns="91378" bIns="4568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378" tIns="45689" rIns="91378" bIns="45689" rtlCol="0" anchor="ctr"/>
          <a:lstStyle>
            <a:lvl1pPr algn="l">
              <a:defRPr sz="1200">
                <a:solidFill>
                  <a:schemeClr val="tx1">
                    <a:tint val="75000"/>
                  </a:schemeClr>
                </a:solidFill>
              </a:defRPr>
            </a:lvl1pPr>
          </a:lstStyle>
          <a:p>
            <a:pPr defTabSz="913703"/>
            <a:fld id="{530820CF-B880-4189-942D-D702A7CBA730}" type="datetimeFigureOut">
              <a:rPr lang="zh-CN" altLang="en-US" smtClean="0">
                <a:solidFill>
                  <a:prstClr val="black">
                    <a:tint val="75000"/>
                  </a:prstClr>
                </a:solidFill>
              </a:rPr>
              <a:pPr defTabSz="913703"/>
              <a:t>2025/5/29</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378" tIns="45689" rIns="91378" bIns="45689" rtlCol="0" anchor="ctr"/>
          <a:lstStyle>
            <a:lvl1pPr algn="ctr">
              <a:defRPr sz="1200">
                <a:solidFill>
                  <a:schemeClr val="tx1">
                    <a:tint val="75000"/>
                  </a:schemeClr>
                </a:solidFill>
              </a:defRPr>
            </a:lvl1pPr>
          </a:lstStyle>
          <a:p>
            <a:pPr defTabSz="91370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378" tIns="45689" rIns="91378" bIns="45689" rtlCol="0" anchor="ctr"/>
          <a:lstStyle>
            <a:lvl1pPr algn="r">
              <a:defRPr sz="1200">
                <a:solidFill>
                  <a:schemeClr val="tx1">
                    <a:tint val="75000"/>
                  </a:schemeClr>
                </a:solidFill>
              </a:defRPr>
            </a:lvl1pPr>
          </a:lstStyle>
          <a:p>
            <a:pPr defTabSz="913703"/>
            <a:fld id="{0C913308-F349-4B6D-A68A-DD1791B4A57B}" type="slidenum">
              <a:rPr lang="zh-CN" altLang="en-US" smtClean="0">
                <a:solidFill>
                  <a:prstClr val="black">
                    <a:tint val="75000"/>
                  </a:prstClr>
                </a:solidFill>
              </a:rPr>
              <a:pPr defTabSz="913703"/>
              <a:t>‹#›</a:t>
            </a:fld>
            <a:endParaRPr lang="zh-CN" altLang="en-US">
              <a:solidFill>
                <a:prstClr val="black">
                  <a:tint val="75000"/>
                </a:prstClr>
              </a:solidFill>
            </a:endParaRPr>
          </a:p>
        </p:txBody>
      </p:sp>
      <p:pic>
        <p:nvPicPr>
          <p:cNvPr id="9" name="Google Shape;62;p20"/>
          <p:cNvPicPr preferRelativeResize="0"/>
          <p:nvPr userDrawn="1"/>
        </p:nvPicPr>
        <p:blipFill rotWithShape="1">
          <a:blip r:embed="rId14"/>
          <a:srcRect/>
          <a:stretch>
            <a:fillRect/>
          </a:stretch>
        </p:blipFill>
        <p:spPr>
          <a:xfrm>
            <a:off x="0" y="413739"/>
            <a:ext cx="8959042" cy="220832"/>
          </a:xfrm>
          <a:prstGeom prst="rect">
            <a:avLst/>
          </a:prstGeom>
          <a:noFill/>
          <a:ln>
            <a:noFill/>
          </a:ln>
        </p:spPr>
      </p:pic>
      <p:pic>
        <p:nvPicPr>
          <p:cNvPr id="11" name="Picture 2"/>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124557" y="96030"/>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952667"/>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Lst>
  <p:txStyles>
    <p:titleStyle>
      <a:lvl1pPr algn="ctr" defTabSz="913703" rtl="0" eaLnBrk="1" latinLnBrk="0" hangingPunct="1">
        <a:spcBef>
          <a:spcPct val="0"/>
        </a:spcBef>
        <a:buNone/>
        <a:defRPr sz="4400" kern="1200">
          <a:solidFill>
            <a:schemeClr val="tx1"/>
          </a:solidFill>
          <a:latin typeface="+mj-lt"/>
          <a:ea typeface="+mj-ea"/>
          <a:cs typeface="+mj-cs"/>
        </a:defRPr>
      </a:lvl1pPr>
    </p:titleStyle>
    <p:bodyStyle>
      <a:lvl1pPr marL="342623" indent="-342623" algn="l" defTabSz="913703"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391" indent="-285533" algn="l" defTabSz="91370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117" indent="-228414" algn="l" defTabSz="91370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8960"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5818"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2647"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69506"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6350"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3193"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03" rtl="0" eaLnBrk="1" latinLnBrk="0" hangingPunct="1">
        <a:defRPr sz="1800" kern="1200">
          <a:solidFill>
            <a:schemeClr val="tx1"/>
          </a:solidFill>
          <a:latin typeface="+mn-lt"/>
          <a:ea typeface="+mn-ea"/>
          <a:cs typeface="+mn-cs"/>
        </a:defRPr>
      </a:lvl1pPr>
      <a:lvl2pPr marL="456830" algn="l" defTabSz="913703" rtl="0" eaLnBrk="1" latinLnBrk="0" hangingPunct="1">
        <a:defRPr sz="1800" kern="1200">
          <a:solidFill>
            <a:schemeClr val="tx1"/>
          </a:solidFill>
          <a:latin typeface="+mn-lt"/>
          <a:ea typeface="+mn-ea"/>
          <a:cs typeface="+mn-cs"/>
        </a:defRPr>
      </a:lvl2pPr>
      <a:lvl3pPr marL="913703" algn="l" defTabSz="913703" rtl="0" eaLnBrk="1" latinLnBrk="0" hangingPunct="1">
        <a:defRPr sz="1800" kern="1200">
          <a:solidFill>
            <a:schemeClr val="tx1"/>
          </a:solidFill>
          <a:latin typeface="+mn-lt"/>
          <a:ea typeface="+mn-ea"/>
          <a:cs typeface="+mn-cs"/>
        </a:defRPr>
      </a:lvl3pPr>
      <a:lvl4pPr marL="1370546" algn="l" defTabSz="913703" rtl="0" eaLnBrk="1" latinLnBrk="0" hangingPunct="1">
        <a:defRPr sz="1800" kern="1200">
          <a:solidFill>
            <a:schemeClr val="tx1"/>
          </a:solidFill>
          <a:latin typeface="+mn-lt"/>
          <a:ea typeface="+mn-ea"/>
          <a:cs typeface="+mn-cs"/>
        </a:defRPr>
      </a:lvl4pPr>
      <a:lvl5pPr marL="1827404" algn="l" defTabSz="913703" rtl="0" eaLnBrk="1" latinLnBrk="0" hangingPunct="1">
        <a:defRPr sz="1800" kern="1200">
          <a:solidFill>
            <a:schemeClr val="tx1"/>
          </a:solidFill>
          <a:latin typeface="+mn-lt"/>
          <a:ea typeface="+mn-ea"/>
          <a:cs typeface="+mn-cs"/>
        </a:defRPr>
      </a:lvl5pPr>
      <a:lvl6pPr marL="2284233" algn="l" defTabSz="913703" rtl="0" eaLnBrk="1" latinLnBrk="0" hangingPunct="1">
        <a:defRPr sz="1800" kern="1200">
          <a:solidFill>
            <a:schemeClr val="tx1"/>
          </a:solidFill>
          <a:latin typeface="+mn-lt"/>
          <a:ea typeface="+mn-ea"/>
          <a:cs typeface="+mn-cs"/>
        </a:defRPr>
      </a:lvl6pPr>
      <a:lvl7pPr marL="2741063" algn="l" defTabSz="913703" rtl="0" eaLnBrk="1" latinLnBrk="0" hangingPunct="1">
        <a:defRPr sz="1800" kern="1200">
          <a:solidFill>
            <a:schemeClr val="tx1"/>
          </a:solidFill>
          <a:latin typeface="+mn-lt"/>
          <a:ea typeface="+mn-ea"/>
          <a:cs typeface="+mn-cs"/>
        </a:defRPr>
      </a:lvl7pPr>
      <a:lvl8pPr marL="3197920" algn="l" defTabSz="913703" rtl="0" eaLnBrk="1" latinLnBrk="0" hangingPunct="1">
        <a:defRPr sz="1800" kern="1200">
          <a:solidFill>
            <a:schemeClr val="tx1"/>
          </a:solidFill>
          <a:latin typeface="+mn-lt"/>
          <a:ea typeface="+mn-ea"/>
          <a:cs typeface="+mn-cs"/>
        </a:defRPr>
      </a:lvl8pPr>
      <a:lvl9pPr marL="3654765" algn="l" defTabSz="91370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318960"/>
            <a:ext cx="9144848" cy="34922"/>
          </a:xfrm>
          <a:prstGeom prst="rect">
            <a:avLst/>
          </a:prstGeom>
        </p:spPr>
      </p:pic>
      <p:pic>
        <p:nvPicPr>
          <p:cNvPr id="2" name="图片 2">
            <a:extLst>
              <a:ext uri="{FF2B5EF4-FFF2-40B4-BE49-F238E27FC236}">
                <a16:creationId xmlns:a16="http://schemas.microsoft.com/office/drawing/2014/main" xmlns="" id="{19B10D9C-7319-21EF-502B-F2955A548393}"/>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extLst>
      <p:ext uri="{BB962C8B-B14F-4D97-AF65-F5344CB8AC3E}">
        <p14:creationId xmlns:p14="http://schemas.microsoft.com/office/powerpoint/2010/main" val="488479858"/>
      </p:ext>
    </p:extLst>
  </p:cSld>
  <p:clrMap bg1="lt1" tx1="dk1" bg2="lt2" tx2="dk2" accent1="accent1" accent2="accent2" accent3="accent3" accent4="accent4" accent5="accent5" accent6="accent6" hlink="hlink" folHlink="folHlink"/>
  <p:sldLayoutIdLst>
    <p:sldLayoutId id="2147483845" r:id="rId1"/>
    <p:sldLayoutId id="2147483846" r:id="rId2"/>
  </p:sldLayoutIdLst>
  <p:hf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18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6585" indent="-171450" algn="l" rtl="0" fontAlgn="base">
        <a:spcBef>
          <a:spcPct val="15000"/>
        </a:spcBef>
        <a:spcAft>
          <a:spcPct val="0"/>
        </a:spcAft>
        <a:buChar char="»"/>
        <a:defRPr sz="1500">
          <a:solidFill>
            <a:schemeClr val="tx1"/>
          </a:solidFill>
          <a:latin typeface="+mn-lt"/>
          <a:ea typeface="+mn-ea"/>
        </a:defRPr>
      </a:lvl6pPr>
      <a:lvl7pPr marL="2229485" indent="-171450" algn="l" rtl="0" fontAlgn="base">
        <a:spcBef>
          <a:spcPct val="15000"/>
        </a:spcBef>
        <a:spcAft>
          <a:spcPct val="0"/>
        </a:spcAft>
        <a:buChar char="»"/>
        <a:defRPr sz="1500">
          <a:solidFill>
            <a:schemeClr val="tx1"/>
          </a:solidFill>
          <a:latin typeface="+mn-lt"/>
          <a:ea typeface="+mn-ea"/>
        </a:defRPr>
      </a:lvl7pPr>
      <a:lvl8pPr marL="2572385" indent="-171450" algn="l" rtl="0" fontAlgn="base">
        <a:spcBef>
          <a:spcPct val="15000"/>
        </a:spcBef>
        <a:spcAft>
          <a:spcPct val="0"/>
        </a:spcAft>
        <a:buChar char="»"/>
        <a:defRPr sz="1500">
          <a:solidFill>
            <a:schemeClr val="tx1"/>
          </a:solidFill>
          <a:latin typeface="+mn-lt"/>
          <a:ea typeface="+mn-ea"/>
        </a:defRPr>
      </a:lvl8pPr>
      <a:lvl9pPr marL="2915920" indent="-171450" algn="l" rtl="0" fontAlgn="base">
        <a:spcBef>
          <a:spcPct val="15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447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32.png"/><Relationship Id="rId39" Type="http://schemas.openxmlformats.org/officeDocument/2006/relationships/image" Target="../media/image44.png"/><Relationship Id="rId3" Type="http://schemas.openxmlformats.org/officeDocument/2006/relationships/image" Target="../media/image10.png"/><Relationship Id="rId21" Type="http://schemas.openxmlformats.org/officeDocument/2006/relationships/image" Target="../media/image28.png"/><Relationship Id="rId34" Type="http://schemas.openxmlformats.org/officeDocument/2006/relationships/image" Target="../media/image39.jpeg"/><Relationship Id="rId42" Type="http://schemas.openxmlformats.org/officeDocument/2006/relationships/image" Target="../media/image47.jpeg"/><Relationship Id="rId47" Type="http://schemas.openxmlformats.org/officeDocument/2006/relationships/image" Target="../media/image52.jpeg"/><Relationship Id="rId50" Type="http://schemas.openxmlformats.org/officeDocument/2006/relationships/image" Target="../media/image55.png"/><Relationship Id="rId7" Type="http://schemas.openxmlformats.org/officeDocument/2006/relationships/image" Target="../media/image14.jpe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1.png"/><Relationship Id="rId33"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8" Type="http://schemas.openxmlformats.org/officeDocument/2006/relationships/image" Target="../media/image43.png"/><Relationship Id="rId46" Type="http://schemas.openxmlformats.org/officeDocument/2006/relationships/image" Target="../media/image51.jpeg"/><Relationship Id="rId2" Type="http://schemas.openxmlformats.org/officeDocument/2006/relationships/image" Target="../media/image9.png"/><Relationship Id="rId16" Type="http://schemas.openxmlformats.org/officeDocument/2006/relationships/image" Target="../media/image23.png"/><Relationship Id="rId20" Type="http://schemas.openxmlformats.org/officeDocument/2006/relationships/image" Target="../media/image27.png"/><Relationship Id="rId29" Type="http://schemas.openxmlformats.org/officeDocument/2006/relationships/image" Target="../media/image35.png"/><Relationship Id="rId41" Type="http://schemas.openxmlformats.org/officeDocument/2006/relationships/image" Target="../media/image46.jpe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image" Target="../media/image30.jpeg"/><Relationship Id="rId32" Type="http://schemas.openxmlformats.org/officeDocument/2006/relationships/image" Target="../media/image38.jpeg"/><Relationship Id="rId37" Type="http://schemas.openxmlformats.org/officeDocument/2006/relationships/image" Target="../media/image42.jpeg"/><Relationship Id="rId40" Type="http://schemas.openxmlformats.org/officeDocument/2006/relationships/image" Target="../media/image45.jpeg"/><Relationship Id="rId45" Type="http://schemas.openxmlformats.org/officeDocument/2006/relationships/image" Target="../media/image50.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hyperlink" Target="http://baike.baidu.com/image/6a22e824857549208744f90e" TargetMode="External"/><Relationship Id="rId28" Type="http://schemas.openxmlformats.org/officeDocument/2006/relationships/image" Target="../media/image34.jpeg"/><Relationship Id="rId36" Type="http://schemas.openxmlformats.org/officeDocument/2006/relationships/image" Target="../media/image41.png"/><Relationship Id="rId49" Type="http://schemas.openxmlformats.org/officeDocument/2006/relationships/image" Target="../media/image54.png"/><Relationship Id="rId10" Type="http://schemas.openxmlformats.org/officeDocument/2006/relationships/image" Target="../media/image17.png"/><Relationship Id="rId19" Type="http://schemas.openxmlformats.org/officeDocument/2006/relationships/image" Target="../media/image26.png"/><Relationship Id="rId31" Type="http://schemas.openxmlformats.org/officeDocument/2006/relationships/image" Target="../media/image37.png"/><Relationship Id="rId44" Type="http://schemas.openxmlformats.org/officeDocument/2006/relationships/image" Target="../media/image49.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3.jpeg"/><Relationship Id="rId30" Type="http://schemas.openxmlformats.org/officeDocument/2006/relationships/image" Target="../media/image36.png"/><Relationship Id="rId35" Type="http://schemas.openxmlformats.org/officeDocument/2006/relationships/image" Target="../media/image40.jpeg"/><Relationship Id="rId43" Type="http://schemas.openxmlformats.org/officeDocument/2006/relationships/image" Target="../media/image48.png"/><Relationship Id="rId48" Type="http://schemas.openxmlformats.org/officeDocument/2006/relationships/image" Target="../media/image53.jpeg"/><Relationship Id="rId8" Type="http://schemas.openxmlformats.org/officeDocument/2006/relationships/image" Target="../media/image15.png"/><Relationship Id="rId51"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9.xml"/><Relationship Id="rId1" Type="http://schemas.openxmlformats.org/officeDocument/2006/relationships/tags" Target="../tags/tag7.xml"/><Relationship Id="rId5" Type="http://schemas.openxmlformats.org/officeDocument/2006/relationships/image" Target="../media/image58.pn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3" Type="http://schemas.openxmlformats.org/officeDocument/2006/relationships/image" Target="../media/image76.png"/><Relationship Id="rId18" Type="http://schemas.openxmlformats.org/officeDocument/2006/relationships/image" Target="../media/image80.jpeg"/><Relationship Id="rId26" Type="http://schemas.openxmlformats.org/officeDocument/2006/relationships/image" Target="../media/image86.png"/><Relationship Id="rId39" Type="http://schemas.openxmlformats.org/officeDocument/2006/relationships/image" Target="../media/image96.png"/><Relationship Id="rId21" Type="http://schemas.openxmlformats.org/officeDocument/2006/relationships/image" Target="../media/image82.png"/><Relationship Id="rId34" Type="http://schemas.openxmlformats.org/officeDocument/2006/relationships/image" Target="../media/image92.png"/><Relationship Id="rId42" Type="http://schemas.openxmlformats.org/officeDocument/2006/relationships/image" Target="../media/image99.png"/><Relationship Id="rId47" Type="http://schemas.openxmlformats.org/officeDocument/2006/relationships/image" Target="../media/image104.png"/><Relationship Id="rId50" Type="http://schemas.openxmlformats.org/officeDocument/2006/relationships/image" Target="../media/image107.png"/><Relationship Id="rId55" Type="http://schemas.openxmlformats.org/officeDocument/2006/relationships/image" Target="../media/image112.png"/><Relationship Id="rId7" Type="http://schemas.openxmlformats.org/officeDocument/2006/relationships/image" Target="../media/image70.png"/><Relationship Id="rId2" Type="http://schemas.openxmlformats.org/officeDocument/2006/relationships/image" Target="../media/image41.png"/><Relationship Id="rId16" Type="http://schemas.openxmlformats.org/officeDocument/2006/relationships/image" Target="../media/image78.jpeg"/><Relationship Id="rId20" Type="http://schemas.openxmlformats.org/officeDocument/2006/relationships/image" Target="../media/image81.png"/><Relationship Id="rId29" Type="http://schemas.openxmlformats.org/officeDocument/2006/relationships/image" Target="../media/image88.png"/><Relationship Id="rId41" Type="http://schemas.openxmlformats.org/officeDocument/2006/relationships/image" Target="../media/image98.png"/><Relationship Id="rId54" Type="http://schemas.openxmlformats.org/officeDocument/2006/relationships/image" Target="../media/image111.png"/><Relationship Id="rId6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69.png"/><Relationship Id="rId11" Type="http://schemas.openxmlformats.org/officeDocument/2006/relationships/image" Target="../media/image74.png"/><Relationship Id="rId24" Type="http://schemas.openxmlformats.org/officeDocument/2006/relationships/image" Target="../media/image85.jpeg"/><Relationship Id="rId32" Type="http://schemas.openxmlformats.org/officeDocument/2006/relationships/image" Target="../media/image90.png"/><Relationship Id="rId37" Type="http://schemas.openxmlformats.org/officeDocument/2006/relationships/image" Target="../media/image94.jpeg"/><Relationship Id="rId40" Type="http://schemas.openxmlformats.org/officeDocument/2006/relationships/image" Target="../media/image97.jpeg"/><Relationship Id="rId45" Type="http://schemas.openxmlformats.org/officeDocument/2006/relationships/image" Target="../media/image102.png"/><Relationship Id="rId53" Type="http://schemas.openxmlformats.org/officeDocument/2006/relationships/image" Target="../media/image110.png"/><Relationship Id="rId58" Type="http://schemas.openxmlformats.org/officeDocument/2006/relationships/image" Target="../media/image115.jpeg"/><Relationship Id="rId5" Type="http://schemas.openxmlformats.org/officeDocument/2006/relationships/image" Target="../media/image37.png"/><Relationship Id="rId15" Type="http://schemas.openxmlformats.org/officeDocument/2006/relationships/image" Target="../media/image30.jpeg"/><Relationship Id="rId23" Type="http://schemas.openxmlformats.org/officeDocument/2006/relationships/image" Target="../media/image84.jpeg"/><Relationship Id="rId28" Type="http://schemas.openxmlformats.org/officeDocument/2006/relationships/image" Target="../media/image87.jpeg"/><Relationship Id="rId36" Type="http://schemas.openxmlformats.org/officeDocument/2006/relationships/image" Target="../media/image39.jpeg"/><Relationship Id="rId49" Type="http://schemas.openxmlformats.org/officeDocument/2006/relationships/image" Target="../media/image106.png"/><Relationship Id="rId57" Type="http://schemas.openxmlformats.org/officeDocument/2006/relationships/image" Target="../media/image114.png"/><Relationship Id="rId61" Type="http://schemas.openxmlformats.org/officeDocument/2006/relationships/image" Target="../media/image118.png"/><Relationship Id="rId10" Type="http://schemas.openxmlformats.org/officeDocument/2006/relationships/image" Target="../media/image73.png"/><Relationship Id="rId19" Type="http://schemas.openxmlformats.org/officeDocument/2006/relationships/image" Target="../media/image49.png"/><Relationship Id="rId31" Type="http://schemas.openxmlformats.org/officeDocument/2006/relationships/image" Target="../media/image89.png"/><Relationship Id="rId44" Type="http://schemas.openxmlformats.org/officeDocument/2006/relationships/image" Target="../media/image101.png"/><Relationship Id="rId52" Type="http://schemas.openxmlformats.org/officeDocument/2006/relationships/image" Target="../media/image109.png"/><Relationship Id="rId60" Type="http://schemas.openxmlformats.org/officeDocument/2006/relationships/image" Target="../media/image117.png"/><Relationship Id="rId4" Type="http://schemas.openxmlformats.org/officeDocument/2006/relationships/image" Target="../media/image68.png"/><Relationship Id="rId9" Type="http://schemas.openxmlformats.org/officeDocument/2006/relationships/image" Target="../media/image72.png"/><Relationship Id="rId14" Type="http://schemas.openxmlformats.org/officeDocument/2006/relationships/image" Target="../media/image77.png"/><Relationship Id="rId22" Type="http://schemas.openxmlformats.org/officeDocument/2006/relationships/image" Target="../media/image83.png"/><Relationship Id="rId27" Type="http://schemas.openxmlformats.org/officeDocument/2006/relationships/image" Target="../media/image47.jpeg"/><Relationship Id="rId30" Type="http://schemas.openxmlformats.org/officeDocument/2006/relationships/image" Target="../media/image46.jpeg"/><Relationship Id="rId35" Type="http://schemas.openxmlformats.org/officeDocument/2006/relationships/image" Target="../media/image93.png"/><Relationship Id="rId43" Type="http://schemas.openxmlformats.org/officeDocument/2006/relationships/image" Target="../media/image100.png"/><Relationship Id="rId48" Type="http://schemas.openxmlformats.org/officeDocument/2006/relationships/image" Target="../media/image105.png"/><Relationship Id="rId56" Type="http://schemas.openxmlformats.org/officeDocument/2006/relationships/image" Target="../media/image113.png"/><Relationship Id="rId8" Type="http://schemas.openxmlformats.org/officeDocument/2006/relationships/image" Target="../media/image71.png"/><Relationship Id="rId51" Type="http://schemas.openxmlformats.org/officeDocument/2006/relationships/image" Target="../media/image108.png"/><Relationship Id="rId3" Type="http://schemas.openxmlformats.org/officeDocument/2006/relationships/image" Target="../media/image23.png"/><Relationship Id="rId12" Type="http://schemas.openxmlformats.org/officeDocument/2006/relationships/image" Target="../media/image75.png"/><Relationship Id="rId17" Type="http://schemas.openxmlformats.org/officeDocument/2006/relationships/image" Target="../media/image79.jpeg"/><Relationship Id="rId25" Type="http://schemas.openxmlformats.org/officeDocument/2006/relationships/image" Target="../media/image35.png"/><Relationship Id="rId33" Type="http://schemas.openxmlformats.org/officeDocument/2006/relationships/image" Target="../media/image91.png"/><Relationship Id="rId38" Type="http://schemas.openxmlformats.org/officeDocument/2006/relationships/image" Target="../media/image95.png"/><Relationship Id="rId46" Type="http://schemas.openxmlformats.org/officeDocument/2006/relationships/image" Target="../media/image103.png"/><Relationship Id="rId59" Type="http://schemas.openxmlformats.org/officeDocument/2006/relationships/image" Target="../media/image116.png"/></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719038" y="1525939"/>
            <a:ext cx="5415222" cy="709629"/>
          </a:xfrm>
          <a:prstGeom prst="rect">
            <a:avLst/>
          </a:prstGeom>
        </p:spPr>
        <p:txBody>
          <a:bodyPr wrap="none" lIns="77925" tIns="38963" rIns="77925" bIns="38963">
            <a:spAutoFit/>
          </a:bodyPr>
          <a:lstStyle/>
          <a:p>
            <a:pPr algn="ctr" fontAlgn="base">
              <a:spcBef>
                <a:spcPct val="0"/>
              </a:spcBef>
              <a:spcAft>
                <a:spcPct val="0"/>
              </a:spcAft>
            </a:pPr>
            <a:r>
              <a:rPr lang="zh-CN" altLang="en-US" sz="4100" b="1" dirty="0">
                <a:ln w="11430"/>
                <a:solidFill>
                  <a:srgbClr val="2DCAD1"/>
                </a:solidFill>
                <a:latin typeface="微软雅黑" panose="020B0503020204020204" pitchFamily="34" charset="-122"/>
                <a:ea typeface="微软雅黑" panose="020B0503020204020204" pitchFamily="34" charset="-122"/>
              </a:rPr>
              <a:t>广汽埃安经销商申请书</a:t>
            </a:r>
          </a:p>
        </p:txBody>
      </p:sp>
      <p:graphicFrame>
        <p:nvGraphicFramePr>
          <p:cNvPr id="3" name="表格 2"/>
          <p:cNvGraphicFramePr>
            <a:graphicFrameLocks noGrp="1"/>
          </p:cNvGraphicFramePr>
          <p:nvPr>
            <p:extLst>
              <p:ext uri="{D42A27DB-BD31-4B8C-83A1-F6EECF244321}">
                <p14:modId xmlns:p14="http://schemas.microsoft.com/office/powerpoint/2010/main" val="3029824505"/>
              </p:ext>
            </p:extLst>
          </p:nvPr>
        </p:nvGraphicFramePr>
        <p:xfrm>
          <a:off x="690526" y="2571750"/>
          <a:ext cx="7904261" cy="1383678"/>
        </p:xfrm>
        <a:graphic>
          <a:graphicData uri="http://schemas.openxmlformats.org/drawingml/2006/table">
            <a:tbl>
              <a:tblPr/>
              <a:tblGrid>
                <a:gridCol w="1531625">
                  <a:extLst>
                    <a:ext uri="{9D8B030D-6E8A-4147-A177-3AD203B41FA5}">
                      <a16:colId xmlns="" xmlns:a16="http://schemas.microsoft.com/office/drawing/2014/main" val="20000"/>
                    </a:ext>
                  </a:extLst>
                </a:gridCol>
                <a:gridCol w="1181536">
                  <a:extLst>
                    <a:ext uri="{9D8B030D-6E8A-4147-A177-3AD203B41FA5}">
                      <a16:colId xmlns="" xmlns:a16="http://schemas.microsoft.com/office/drawing/2014/main" val="20001"/>
                    </a:ext>
                  </a:extLst>
                </a:gridCol>
                <a:gridCol w="1202712">
                  <a:extLst>
                    <a:ext uri="{9D8B030D-6E8A-4147-A177-3AD203B41FA5}">
                      <a16:colId xmlns="" xmlns:a16="http://schemas.microsoft.com/office/drawing/2014/main" val="20002"/>
                    </a:ext>
                  </a:extLst>
                </a:gridCol>
                <a:gridCol w="1232774">
                  <a:extLst>
                    <a:ext uri="{9D8B030D-6E8A-4147-A177-3AD203B41FA5}">
                      <a16:colId xmlns="" xmlns:a16="http://schemas.microsoft.com/office/drawing/2014/main" val="20003"/>
                    </a:ext>
                  </a:extLst>
                </a:gridCol>
                <a:gridCol w="870193">
                  <a:extLst>
                    <a:ext uri="{9D8B030D-6E8A-4147-A177-3AD203B41FA5}">
                      <a16:colId xmlns="" xmlns:a16="http://schemas.microsoft.com/office/drawing/2014/main" val="20004"/>
                    </a:ext>
                  </a:extLst>
                </a:gridCol>
                <a:gridCol w="1885421">
                  <a:extLst>
                    <a:ext uri="{9D8B030D-6E8A-4147-A177-3AD203B41FA5}">
                      <a16:colId xmlns="" xmlns:a16="http://schemas.microsoft.com/office/drawing/2014/main" val="20005"/>
                    </a:ext>
                  </a:extLst>
                </a:gridCol>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1"/>
                  </a:ext>
                </a:extLst>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3"/>
                  </a:ext>
                </a:extLst>
              </a:tr>
            </a:tbl>
          </a:graphicData>
        </a:graphic>
      </p:graphicFrame>
      <p:cxnSp>
        <p:nvCxnSpPr>
          <p:cNvPr id="6" name="直线连接符 5"/>
          <p:cNvCxnSpPr/>
          <p:nvPr/>
        </p:nvCxnSpPr>
        <p:spPr bwMode="auto">
          <a:xfrm>
            <a:off x="2583800" y="1646023"/>
            <a:ext cx="0" cy="469463"/>
          </a:xfrm>
          <a:prstGeom prst="line">
            <a:avLst/>
          </a:prstGeom>
          <a:noFill/>
          <a:ln w="9525"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广汽埃安经销商申请书“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7476" y="1657057"/>
            <a:ext cx="1244135" cy="44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561579"/>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4.</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公司及其关联公司的合计业绩及合计资金现状</a:t>
            </a:r>
            <a:r>
              <a:rPr lang="zh-CN" altLang="en-US" sz="1400" b="1" kern="100" dirty="0">
                <a:solidFill>
                  <a:srgbClr val="2DCAD1"/>
                </a:solidFill>
                <a:latin typeface="微软雅黑" panose="020B0503020204020204" pitchFamily="34" charset="-122"/>
              </a:rPr>
              <a:t>评述</a:t>
            </a: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必须提供</a:t>
            </a:r>
            <a:r>
              <a:rPr lang="zh-CN" altLang="zh-CN" sz="900" dirty="0">
                <a:solidFill>
                  <a:prstClr val="black"/>
                </a:solidFill>
                <a:latin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en-US"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a:t>
            </a:r>
            <a:r>
              <a:rPr lang="zh-CN" altLang="zh-CN" sz="900" dirty="0">
                <a:solidFill>
                  <a:prstClr val="black"/>
                </a:solidFill>
                <a:latin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rPr>
              <a:t>及现金流量表</a:t>
            </a:r>
            <a:r>
              <a:rPr lang="zh-CN" altLang="zh-CN" sz="900" dirty="0">
                <a:solidFill>
                  <a:prstClr val="black"/>
                </a:solidFill>
                <a:latin typeface="微软雅黑" panose="020B0503020204020204" pitchFamily="34" charset="-122"/>
              </a:rPr>
              <a:t>，需要</a:t>
            </a:r>
            <a:r>
              <a:rPr lang="zh-CN" altLang="zh-CN" sz="900" b="1" dirty="0">
                <a:solidFill>
                  <a:prstClr val="black"/>
                </a:solidFill>
                <a:latin typeface="微软雅黑" panose="020B0503020204020204" pitchFamily="34" charset="-122"/>
              </a:rPr>
              <a:t>加盖</a:t>
            </a:r>
            <a:r>
              <a:rPr lang="zh-CN" altLang="en-US" sz="900" b="1" dirty="0">
                <a:solidFill>
                  <a:prstClr val="black"/>
                </a:solidFill>
                <a:latin typeface="微软雅黑" panose="020B0503020204020204" pitchFamily="34" charset="-122"/>
              </a:rPr>
              <a:t>申请公司</a:t>
            </a:r>
            <a:r>
              <a:rPr lang="zh-CN" altLang="zh-CN" sz="900" b="1" dirty="0">
                <a:solidFill>
                  <a:prstClr val="black"/>
                </a:solidFill>
                <a:latin typeface="微软雅黑" panose="020B0503020204020204" pitchFamily="34" charset="-122"/>
              </a:rPr>
              <a:t>公章</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rPr>
              <a:t>加盖税务局公章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089026568"/>
              </p:ext>
            </p:extLst>
          </p:nvPr>
        </p:nvGraphicFramePr>
        <p:xfrm>
          <a:off x="384458" y="1485725"/>
          <a:ext cx="8441552" cy="2846797"/>
        </p:xfrm>
        <a:graphic>
          <a:graphicData uri="http://schemas.openxmlformats.org/drawingml/2006/table">
            <a:tbl>
              <a:tblPr/>
              <a:tblGrid>
                <a:gridCol w="864096">
                  <a:extLst>
                    <a:ext uri="{9D8B030D-6E8A-4147-A177-3AD203B41FA5}">
                      <a16:colId xmlns="" xmlns:a16="http://schemas.microsoft.com/office/drawing/2014/main" val="20000"/>
                    </a:ext>
                  </a:extLst>
                </a:gridCol>
                <a:gridCol w="1246292">
                  <a:extLst>
                    <a:ext uri="{9D8B030D-6E8A-4147-A177-3AD203B41FA5}">
                      <a16:colId xmlns="" xmlns:a16="http://schemas.microsoft.com/office/drawing/2014/main" val="20001"/>
                    </a:ext>
                  </a:extLst>
                </a:gridCol>
                <a:gridCol w="1055194">
                  <a:extLst>
                    <a:ext uri="{9D8B030D-6E8A-4147-A177-3AD203B41FA5}">
                      <a16:colId xmlns="" xmlns:a16="http://schemas.microsoft.com/office/drawing/2014/main" val="20002"/>
                    </a:ext>
                  </a:extLst>
                </a:gridCol>
                <a:gridCol w="1055194">
                  <a:extLst>
                    <a:ext uri="{9D8B030D-6E8A-4147-A177-3AD203B41FA5}">
                      <a16:colId xmlns="" xmlns:a16="http://schemas.microsoft.com/office/drawing/2014/main" val="20003"/>
                    </a:ext>
                  </a:extLst>
                </a:gridCol>
                <a:gridCol w="1055194">
                  <a:extLst>
                    <a:ext uri="{9D8B030D-6E8A-4147-A177-3AD203B41FA5}">
                      <a16:colId xmlns="" xmlns:a16="http://schemas.microsoft.com/office/drawing/2014/main" val="20004"/>
                    </a:ext>
                  </a:extLst>
                </a:gridCol>
                <a:gridCol w="1055194">
                  <a:extLst>
                    <a:ext uri="{9D8B030D-6E8A-4147-A177-3AD203B41FA5}">
                      <a16:colId xmlns="" xmlns:a16="http://schemas.microsoft.com/office/drawing/2014/main" val="20005"/>
                    </a:ext>
                  </a:extLst>
                </a:gridCol>
                <a:gridCol w="1055194">
                  <a:extLst>
                    <a:ext uri="{9D8B030D-6E8A-4147-A177-3AD203B41FA5}">
                      <a16:colId xmlns="" xmlns:a16="http://schemas.microsoft.com/office/drawing/2014/main" val="20006"/>
                    </a:ext>
                  </a:extLst>
                </a:gridCol>
                <a:gridCol w="1055194">
                  <a:extLst>
                    <a:ext uri="{9D8B030D-6E8A-4147-A177-3AD203B41FA5}">
                      <a16:colId xmlns="" xmlns:a16="http://schemas.microsoft.com/office/drawing/2014/main" val="20007"/>
                    </a:ext>
                  </a:extLst>
                </a:gridCol>
              </a:tblGrid>
              <a:tr h="211401">
                <a:tc rowSpan="2" grid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00"/>
                  </a:ext>
                </a:extLst>
              </a:tr>
              <a:tr h="211401">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售后产值（万元）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金融（</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二手车（万元）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211401">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60174">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 xmlns:a16="http://schemas.microsoft.com/office/drawing/2014/main" val="10009"/>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0"/>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1"/>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2"/>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3"/>
                  </a:ext>
                </a:extLst>
              </a:tr>
            </a:tbl>
          </a:graphicData>
        </a:graphic>
      </p:graphicFrame>
      <p:sp>
        <p:nvSpPr>
          <p:cNvPr id="8" name="矩形 7"/>
          <p:cNvSpPr/>
          <p:nvPr/>
        </p:nvSpPr>
        <p:spPr>
          <a:xfrm>
            <a:off x="5967847" y="104483"/>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3" name="文本框 2"/>
          <p:cNvSpPr txBox="1"/>
          <p:nvPr/>
        </p:nvSpPr>
        <p:spPr>
          <a:xfrm>
            <a:off x="4731367" y="505247"/>
            <a:ext cx="5220072" cy="401852"/>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rPr>
              <a:t>（如有其他业务，请在其他业务处如实填写）</a:t>
            </a:r>
          </a:p>
        </p:txBody>
      </p:sp>
      <p:graphicFrame>
        <p:nvGraphicFramePr>
          <p:cNvPr id="6" name="表格 5"/>
          <p:cNvGraphicFramePr>
            <a:graphicFrameLocks noGrp="1"/>
          </p:cNvGraphicFramePr>
          <p:nvPr>
            <p:extLst>
              <p:ext uri="{D42A27DB-BD31-4B8C-83A1-F6EECF244321}">
                <p14:modId xmlns:p14="http://schemas.microsoft.com/office/powerpoint/2010/main" val="2474095838"/>
              </p:ext>
            </p:extLst>
          </p:nvPr>
        </p:nvGraphicFramePr>
        <p:xfrm>
          <a:off x="378602" y="852117"/>
          <a:ext cx="8441870" cy="656447"/>
        </p:xfrm>
        <a:graphic>
          <a:graphicData uri="http://schemas.openxmlformats.org/drawingml/2006/table">
            <a:tbl>
              <a:tblPr/>
              <a:tblGrid>
                <a:gridCol w="2110388"/>
                <a:gridCol w="2110494"/>
                <a:gridCol w="2110494"/>
                <a:gridCol w="2110494"/>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smtClean="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81803">
                <a:tc v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8833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602918"/>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5.</a:t>
            </a:r>
            <a:r>
              <a:rPr lang="zh-CN" altLang="en-US" sz="1400" b="1" kern="100" dirty="0">
                <a:solidFill>
                  <a:srgbClr val="2DCAD1"/>
                </a:solidFill>
                <a:latin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rPr>
              <a:t>（厂家颁发荣誉为主）</a:t>
            </a:r>
          </a:p>
        </p:txBody>
      </p:sp>
      <p:graphicFrame>
        <p:nvGraphicFramePr>
          <p:cNvPr id="7" name="表格 6"/>
          <p:cNvGraphicFramePr>
            <a:graphicFrameLocks noGrp="1"/>
          </p:cNvGraphicFramePr>
          <p:nvPr>
            <p:custDataLst>
              <p:tags r:id="rId1"/>
            </p:custDataLst>
            <p:extLst>
              <p:ext uri="{D42A27DB-BD31-4B8C-83A1-F6EECF244321}">
                <p14:modId xmlns:p14="http://schemas.microsoft.com/office/powerpoint/2010/main" val="4121245863"/>
              </p:ext>
            </p:extLst>
          </p:nvPr>
        </p:nvGraphicFramePr>
        <p:xfrm>
          <a:off x="317989" y="975826"/>
          <a:ext cx="8574492" cy="1760647"/>
        </p:xfrm>
        <a:graphic>
          <a:graphicData uri="http://schemas.openxmlformats.org/drawingml/2006/table">
            <a:tbl>
              <a:tblPr/>
              <a:tblGrid>
                <a:gridCol w="2858164">
                  <a:extLst>
                    <a:ext uri="{9D8B030D-6E8A-4147-A177-3AD203B41FA5}">
                      <a16:colId xmlns:a16="http://schemas.microsoft.com/office/drawing/2014/main" xmlns="" val="20000"/>
                    </a:ext>
                  </a:extLst>
                </a:gridCol>
                <a:gridCol w="2858164">
                  <a:extLst>
                    <a:ext uri="{9D8B030D-6E8A-4147-A177-3AD203B41FA5}">
                      <a16:colId xmlns:a16="http://schemas.microsoft.com/office/drawing/2014/main" xmlns="" val="20001"/>
                    </a:ext>
                  </a:extLst>
                </a:gridCol>
                <a:gridCol w="2858164">
                  <a:extLst>
                    <a:ext uri="{9D8B030D-6E8A-4147-A177-3AD203B41FA5}">
                      <a16:colId xmlns:a16="http://schemas.microsoft.com/office/drawing/2014/main" xmlns=""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289645791"/>
              </p:ext>
            </p:extLst>
          </p:nvPr>
        </p:nvGraphicFramePr>
        <p:xfrm>
          <a:off x="317989" y="2812030"/>
          <a:ext cx="8574492" cy="1760647"/>
        </p:xfrm>
        <a:graphic>
          <a:graphicData uri="http://schemas.openxmlformats.org/drawingml/2006/table">
            <a:tbl>
              <a:tblPr/>
              <a:tblGrid>
                <a:gridCol w="2858164">
                  <a:extLst>
                    <a:ext uri="{9D8B030D-6E8A-4147-A177-3AD203B41FA5}">
                      <a16:colId xmlns:a16="http://schemas.microsoft.com/office/drawing/2014/main" xmlns="" val="20000"/>
                    </a:ext>
                  </a:extLst>
                </a:gridCol>
                <a:gridCol w="2858164">
                  <a:extLst>
                    <a:ext uri="{9D8B030D-6E8A-4147-A177-3AD203B41FA5}">
                      <a16:colId xmlns:a16="http://schemas.microsoft.com/office/drawing/2014/main" xmlns="" val="20001"/>
                    </a:ext>
                  </a:extLst>
                </a:gridCol>
                <a:gridCol w="2858164">
                  <a:extLst>
                    <a:ext uri="{9D8B030D-6E8A-4147-A177-3AD203B41FA5}">
                      <a16:colId xmlns:a16="http://schemas.microsoft.com/office/drawing/2014/main" xmlns=""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2021</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bl>
          </a:graphicData>
        </a:graphic>
      </p:graphicFrame>
      <p:sp>
        <p:nvSpPr>
          <p:cNvPr id="9" name="矩形 8"/>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6" name="圆角矩形 5"/>
          <p:cNvSpPr/>
          <p:nvPr/>
        </p:nvSpPr>
        <p:spPr bwMode="auto">
          <a:xfrm rot="19778151">
            <a:off x="171062" y="1371769"/>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rPr>
              <a:t>时间倒序排列</a:t>
            </a:r>
          </a:p>
        </p:txBody>
      </p:sp>
      <p:sp>
        <p:nvSpPr>
          <p:cNvPr id="3" name="圆角矩形 2"/>
          <p:cNvSpPr/>
          <p:nvPr/>
        </p:nvSpPr>
        <p:spPr bwMode="auto">
          <a:xfrm rot="19778151">
            <a:off x="1034027" y="1518847"/>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rPr>
              <a:t>重要奖项优先</a:t>
            </a:r>
          </a:p>
        </p:txBody>
      </p:sp>
    </p:spTree>
    <p:extLst>
      <p:ext uri="{BB962C8B-B14F-4D97-AF65-F5344CB8AC3E}">
        <p14:creationId xmlns:p14="http://schemas.microsoft.com/office/powerpoint/2010/main" val="234429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66661" y="60029"/>
            <a:ext cx="2571738" cy="355686"/>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00A5AE"/>
                </a:solidFill>
                <a:latin typeface="微软雅黑" panose="020B0503020204020204" pitchFamily="34" charset="-122"/>
              </a:rPr>
              <a:t>三、新公司商业计划</a:t>
            </a:r>
            <a:endParaRPr lang="zh-CN" altLang="zh-CN" b="1" kern="100" dirty="0">
              <a:solidFill>
                <a:srgbClr val="00A5AE"/>
              </a:solidFill>
              <a:latin typeface="微软雅黑" panose="020B0503020204020204" pitchFamily="34" charset="-122"/>
            </a:endParaRPr>
          </a:p>
        </p:txBody>
      </p:sp>
      <p:sp>
        <p:nvSpPr>
          <p:cNvPr id="3" name="矩形 2"/>
          <p:cNvSpPr/>
          <p:nvPr/>
        </p:nvSpPr>
        <p:spPr>
          <a:xfrm>
            <a:off x="232173" y="551161"/>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1.</a:t>
            </a:r>
            <a:r>
              <a:rPr lang="zh-CN" altLang="en-US" sz="1400" b="1" kern="100" dirty="0">
                <a:solidFill>
                  <a:srgbClr val="2DCAD1"/>
                </a:solidFill>
                <a:latin typeface="微软雅黑" panose="020B0503020204020204" pitchFamily="34" charset="-122"/>
              </a:rPr>
              <a:t>新公司股比及资金情况</a:t>
            </a:r>
          </a:p>
        </p:txBody>
      </p:sp>
      <p:sp>
        <p:nvSpPr>
          <p:cNvPr id="5" name="TextBox 1"/>
          <p:cNvSpPr txBox="1">
            <a:spLocks noChangeArrowheads="1"/>
          </p:cNvSpPr>
          <p:nvPr/>
        </p:nvSpPr>
        <p:spPr bwMode="auto">
          <a:xfrm>
            <a:off x="251520" y="441976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注册金额不低于</a:t>
            </a:r>
            <a:r>
              <a:rPr lang="en-US" altLang="zh-CN" sz="900" dirty="0">
                <a:solidFill>
                  <a:prstClr val="black"/>
                </a:solidFill>
                <a:latin typeface="微软雅黑" panose="020B0503020204020204" pitchFamily="34" charset="-122"/>
                <a:ea typeface="微软雅黑" panose="020B0503020204020204" pitchFamily="34" charset="-122"/>
              </a:rPr>
              <a:t>800</a:t>
            </a:r>
            <a:r>
              <a:rPr lang="zh-CN" altLang="en-US" sz="900" dirty="0">
                <a:solidFill>
                  <a:prstClr val="black"/>
                </a:solidFill>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solidFill>
                  <a:prstClr val="black"/>
                </a:solidFill>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extLst>
              <p:ext uri="{D42A27DB-BD31-4B8C-83A1-F6EECF244321}">
                <p14:modId xmlns:p14="http://schemas.microsoft.com/office/powerpoint/2010/main" val="705849852"/>
              </p:ext>
            </p:extLst>
          </p:nvPr>
        </p:nvGraphicFramePr>
        <p:xfrm>
          <a:off x="384458" y="862286"/>
          <a:ext cx="8308617" cy="3582884"/>
        </p:xfrm>
        <a:graphic>
          <a:graphicData uri="http://schemas.openxmlformats.org/drawingml/2006/table">
            <a:tbl>
              <a:tblPr/>
              <a:tblGrid>
                <a:gridCol w="1498026">
                  <a:extLst>
                    <a:ext uri="{9D8B030D-6E8A-4147-A177-3AD203B41FA5}">
                      <a16:colId xmlns:a16="http://schemas.microsoft.com/office/drawing/2014/main" xmlns="" val="20000"/>
                    </a:ext>
                  </a:extLst>
                </a:gridCol>
                <a:gridCol w="1980952">
                  <a:extLst>
                    <a:ext uri="{9D8B030D-6E8A-4147-A177-3AD203B41FA5}">
                      <a16:colId xmlns:a16="http://schemas.microsoft.com/office/drawing/2014/main" xmlns="" val="20001"/>
                    </a:ext>
                  </a:extLst>
                </a:gridCol>
                <a:gridCol w="1739489">
                  <a:extLst>
                    <a:ext uri="{9D8B030D-6E8A-4147-A177-3AD203B41FA5}">
                      <a16:colId xmlns:a16="http://schemas.microsoft.com/office/drawing/2014/main" xmlns="" val="20002"/>
                    </a:ext>
                  </a:extLst>
                </a:gridCol>
                <a:gridCol w="1657631">
                  <a:extLst>
                    <a:ext uri="{9D8B030D-6E8A-4147-A177-3AD203B41FA5}">
                      <a16:colId xmlns:a16="http://schemas.microsoft.com/office/drawing/2014/main" xmlns="" val="20003"/>
                    </a:ext>
                  </a:extLst>
                </a:gridCol>
                <a:gridCol w="1432519">
                  <a:extLst>
                    <a:ext uri="{9D8B030D-6E8A-4147-A177-3AD203B41FA5}">
                      <a16:colId xmlns:a16="http://schemas.microsoft.com/office/drawing/2014/main" xmlns="" val="20004"/>
                    </a:ext>
                  </a:extLst>
                </a:gridCol>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00"/>
                  </a:ext>
                </a:extLst>
              </a:tr>
              <a:tr h="483344">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17979">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7456">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27456">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6"/>
                  </a:ext>
                </a:extLst>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7"/>
                  </a:ext>
                </a:extLst>
              </a:tr>
              <a:tr h="217979">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217979">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217979">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13"/>
                  </a:ext>
                </a:extLst>
              </a:tr>
            </a:tbl>
          </a:graphicData>
        </a:graphic>
      </p:graphicFrame>
      <p:sp>
        <p:nvSpPr>
          <p:cNvPr id="7" name="矩形 6"/>
          <p:cNvSpPr/>
          <p:nvPr/>
        </p:nvSpPr>
        <p:spPr>
          <a:xfrm>
            <a:off x="2411730" y="1834256"/>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FontTx/>
              <a:buAutoNum type="circleNumDbPlain"/>
            </a:pPr>
            <a:r>
              <a:rPr lang="zh-CN" altLang="en-US" sz="1400" b="1" dirty="0" smtClean="0">
                <a:solidFill>
                  <a:srgbClr val="FF0000"/>
                </a:solidFill>
                <a:latin typeface="微软雅黑" panose="020B0503020204020204" pitchFamily="34" charset="-122"/>
                <a:cs typeface="Times New Roman" panose="02020603050405020304" pitchFamily="18" charset="0"/>
              </a:rPr>
              <a:t>股东</a:t>
            </a:r>
            <a:r>
              <a:rPr lang="zh-CN" altLang="en-US" sz="1400" b="1" dirty="0">
                <a:solidFill>
                  <a:srgbClr val="FF0000"/>
                </a:solidFill>
                <a:latin typeface="微软雅黑" panose="020B0503020204020204" pitchFamily="34" charset="-122"/>
                <a:cs typeface="Times New Roman" panose="02020603050405020304" pitchFamily="18" charset="0"/>
              </a:rPr>
              <a:t>关系说明必须填写清楚，填写完整后删除本备注</a:t>
            </a:r>
            <a:r>
              <a:rPr lang="zh-CN" altLang="en-US" sz="1400" b="1" dirty="0" smtClean="0">
                <a:solidFill>
                  <a:srgbClr val="FF0000"/>
                </a:solidFill>
                <a:latin typeface="微软雅黑" panose="020B0503020204020204" pitchFamily="34" charset="-122"/>
                <a:cs typeface="Times New Roman" panose="02020603050405020304" pitchFamily="18" charset="0"/>
              </a:rPr>
              <a:t>文本框</a:t>
            </a:r>
            <a:endParaRPr lang="en-US" altLang="zh-CN" sz="1400" b="1" dirty="0" smtClean="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资金</a:t>
            </a:r>
            <a:r>
              <a:rPr lang="zh-CN" altLang="en-US" sz="1400" b="1" dirty="0" smtClean="0">
                <a:solidFill>
                  <a:srgbClr val="FF0000"/>
                </a:solidFill>
                <a:latin typeface="微软雅黑" panose="020B0503020204020204" pitchFamily="34" charset="-122"/>
                <a:cs typeface="Times New Roman" panose="02020603050405020304" pitchFamily="18" charset="0"/>
              </a:rPr>
              <a:t>情况的总计金额与注册</a:t>
            </a:r>
            <a:r>
              <a:rPr lang="zh-CN" altLang="en-US" sz="1400" b="1" dirty="0">
                <a:solidFill>
                  <a:srgbClr val="FF0000"/>
                </a:solidFill>
                <a:latin typeface="微软雅黑" panose="020B0503020204020204" pitchFamily="34" charset="-122"/>
                <a:cs typeface="Times New Roman" panose="02020603050405020304" pitchFamily="18" charset="0"/>
              </a:rPr>
              <a:t>金额</a:t>
            </a:r>
            <a:r>
              <a:rPr lang="zh-CN" altLang="en-US" sz="1400" b="1" dirty="0" smtClean="0">
                <a:solidFill>
                  <a:srgbClr val="FF0000"/>
                </a:solidFill>
                <a:latin typeface="微软雅黑" panose="020B0503020204020204" pitchFamily="34" charset="-122"/>
                <a:cs typeface="Times New Roman" panose="02020603050405020304" pitchFamily="18" charset="0"/>
              </a:rPr>
              <a:t>相等</a:t>
            </a:r>
            <a:endParaRPr lang="zh-CN" altLang="en-US" sz="1400" b="1" dirty="0">
              <a:solidFill>
                <a:srgbClr val="FF0000"/>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5114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en-US" altLang="zh-CN" sz="1400" b="1" kern="100" dirty="0" smtClean="0">
                <a:solidFill>
                  <a:srgbClr val="2DCAD1"/>
                </a:solidFill>
                <a:latin typeface="微软雅黑" panose="020B0503020204020204" pitchFamily="34" charset="-122"/>
              </a:rPr>
              <a:t>.</a:t>
            </a:r>
            <a:r>
              <a:rPr lang="zh-CN" altLang="en-US" sz="1400" b="1" kern="100" dirty="0">
                <a:solidFill>
                  <a:srgbClr val="2DCAD1"/>
                </a:solidFill>
                <a:latin typeface="微软雅黑" panose="020B0503020204020204" pitchFamily="34" charset="-122"/>
              </a:rPr>
              <a:t>新</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51" name="矩形 50"/>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rPr>
              <a:t>：公司控股、夫妻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graphicFrame>
        <p:nvGraphicFramePr>
          <p:cNvPr id="52" name="表格 51"/>
          <p:cNvGraphicFramePr>
            <a:graphicFrameLocks noGrp="1"/>
          </p:cNvGraphicFramePr>
          <p:nvPr>
            <p:extLst>
              <p:ext uri="{D42A27DB-BD31-4B8C-83A1-F6EECF244321}">
                <p14:modId xmlns:p14="http://schemas.microsoft.com/office/powerpoint/2010/main" val="1385396247"/>
              </p:ext>
            </p:extLst>
          </p:nvPr>
        </p:nvGraphicFramePr>
        <p:xfrm>
          <a:off x="179512" y="867796"/>
          <a:ext cx="8586028" cy="726649"/>
        </p:xfrm>
        <a:graphic>
          <a:graphicData uri="http://schemas.openxmlformats.org/drawingml/2006/table">
            <a:tbl>
              <a:tblPr/>
              <a:tblGrid>
                <a:gridCol w="1013432">
                  <a:extLst>
                    <a:ext uri="{9D8B030D-6E8A-4147-A177-3AD203B41FA5}">
                      <a16:colId xmlns:a16="http://schemas.microsoft.com/office/drawing/2014/main" xmlns="" val="20000"/>
                    </a:ext>
                  </a:extLst>
                </a:gridCol>
                <a:gridCol w="1520484">
                  <a:extLst>
                    <a:ext uri="{9D8B030D-6E8A-4147-A177-3AD203B41FA5}">
                      <a16:colId xmlns:a16="http://schemas.microsoft.com/office/drawing/2014/main" xmlns="" val="20001"/>
                    </a:ext>
                  </a:extLst>
                </a:gridCol>
                <a:gridCol w="1558333">
                  <a:extLst>
                    <a:ext uri="{9D8B030D-6E8A-4147-A177-3AD203B41FA5}">
                      <a16:colId xmlns:a16="http://schemas.microsoft.com/office/drawing/2014/main" xmlns="" val="20002"/>
                    </a:ext>
                  </a:extLst>
                </a:gridCol>
                <a:gridCol w="2335543">
                  <a:extLst>
                    <a:ext uri="{9D8B030D-6E8A-4147-A177-3AD203B41FA5}">
                      <a16:colId xmlns:a16="http://schemas.microsoft.com/office/drawing/2014/main" xmlns="" val="20003"/>
                    </a:ext>
                  </a:extLst>
                </a:gridCol>
                <a:gridCol w="2158236">
                  <a:extLst>
                    <a:ext uri="{9D8B030D-6E8A-4147-A177-3AD203B41FA5}">
                      <a16:colId xmlns:a16="http://schemas.microsoft.com/office/drawing/2014/main" xmlns=""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53" name="矩形 52"/>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54" name="矩形 53"/>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55"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实控人二</a:t>
            </a:r>
            <a:r>
              <a:rPr lang="zh-CN" altLang="en-US" sz="900" b="1" dirty="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56" name="表格 55">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2419265958"/>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57" name="表格 56">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378774372"/>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58"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a:t>
            </a:r>
            <a:r>
              <a:rPr lang="zh-CN" altLang="en-US" sz="900" b="1" dirty="0">
                <a:solidFill>
                  <a:prstClr val="white"/>
                </a:solidFill>
                <a:ea typeface="微软雅黑" panose="020B0503020204020204" pitchFamily="34" charset="-122"/>
              </a:rPr>
              <a:t>一</a:t>
            </a:r>
            <a:r>
              <a:rPr lang="zh-CN" altLang="en-US" sz="900" b="1" dirty="0" smtClean="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XXX60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59" name="矩形 58"/>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60" name="矩形 59"/>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61"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62" name="表格 61">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3177483115"/>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63" name="表格 62">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3041830135"/>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64"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人三：</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22" name="矩形 21"/>
          <p:cNvSpPr/>
          <p:nvPr/>
        </p:nvSpPr>
        <p:spPr>
          <a:xfrm>
            <a:off x="6366661" y="7334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6" name="矩形 35"/>
          <p:cNvSpPr/>
          <p:nvPr/>
        </p:nvSpPr>
        <p:spPr>
          <a:xfrm>
            <a:off x="550379" y="2859782"/>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smtClean="0">
                <a:solidFill>
                  <a:srgbClr val="FF0000"/>
                </a:solidFill>
                <a:latin typeface="微软雅黑" panose="020B0503020204020204" pitchFamily="34" charset="-122"/>
                <a:cs typeface="Times New Roman" panose="02020603050405020304" pitchFamily="18" charset="0"/>
              </a:rPr>
              <a:t>新公司股东为公司</a:t>
            </a:r>
            <a:r>
              <a:rPr lang="zh-CN" altLang="en-US" sz="1600" b="1" dirty="0">
                <a:solidFill>
                  <a:srgbClr val="FF0000"/>
                </a:solidFill>
                <a:latin typeface="微软雅黑" panose="020B0503020204020204" pitchFamily="34" charset="-122"/>
                <a:cs typeface="Times New Roman" panose="02020603050405020304" pitchFamily="18" charset="0"/>
              </a:rPr>
              <a:t>独资或者公司与自然人共同持股则填写本页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（新公司股东均为</a:t>
            </a:r>
            <a:r>
              <a:rPr lang="zh-CN" altLang="en-US" sz="1600" b="1" dirty="0">
                <a:solidFill>
                  <a:prstClr val="black"/>
                </a:solidFill>
                <a:latin typeface="微软雅黑" panose="020B0503020204020204" pitchFamily="34" charset="-122"/>
                <a:cs typeface="Times New Roman" panose="02020603050405020304" pitchFamily="18" charset="0"/>
              </a:rPr>
              <a:t>自然人则填写</a:t>
            </a:r>
            <a:r>
              <a:rPr lang="zh-CN" altLang="en-US" sz="1600" b="1" dirty="0" smtClean="0">
                <a:solidFill>
                  <a:prstClr val="black"/>
                </a:solidFill>
                <a:latin typeface="微软雅黑" panose="020B0503020204020204" pitchFamily="34" charset="-122"/>
                <a:cs typeface="Times New Roman" panose="02020603050405020304" pitchFamily="18" charset="0"/>
              </a:rPr>
              <a:t>下一页</a:t>
            </a:r>
            <a:r>
              <a:rPr lang="zh-CN" altLang="en-US" sz="1600" b="1" dirty="0">
                <a:solidFill>
                  <a:prstClr val="black"/>
                </a:solidFill>
                <a:latin typeface="微软雅黑" panose="020B0503020204020204" pitchFamily="34" charset="-122"/>
                <a:cs typeface="Times New Roman" panose="02020603050405020304" pitchFamily="18" charset="0"/>
              </a:rPr>
              <a:t>，同时删除本页</a:t>
            </a:r>
            <a:r>
              <a:rPr lang="zh-CN" altLang="en-US" sz="1600" b="1" dirty="0" smtClean="0">
                <a:solidFill>
                  <a:prstClr val="black"/>
                </a:solidFill>
                <a:latin typeface="微软雅黑" panose="020B0503020204020204" pitchFamily="34" charset="-122"/>
                <a:cs typeface="Times New Roman" panose="02020603050405020304" pitchFamily="18" charset="0"/>
              </a:rPr>
              <a:t>）</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务必</a:t>
            </a:r>
            <a:r>
              <a:rPr lang="zh-CN" altLang="en-US" sz="1600" b="1" dirty="0">
                <a:solidFill>
                  <a:prstClr val="black"/>
                </a:solidFill>
                <a:latin typeface="微软雅黑" panose="020B0503020204020204" pitchFamily="34" charset="-122"/>
                <a:cs typeface="Times New Roman" panose="02020603050405020304" pitchFamily="18" charset="0"/>
              </a:rPr>
              <a:t>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④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4138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sp>
        <p:nvSpPr>
          <p:cNvPr id="32" name="矩形 3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3" name="TextBox 5"/>
          <p:cNvSpPr txBox="1"/>
          <p:nvPr/>
        </p:nvSpPr>
        <p:spPr bwMode="auto">
          <a:xfrm>
            <a:off x="135991" y="2194798"/>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rPr>
              <a:t>股东一：</a:t>
            </a:r>
            <a:r>
              <a:rPr kumimoji="1" lang="en-US" altLang="zh-CN" sz="900" b="1" dirty="0" smtClean="0">
                <a:solidFill>
                  <a:prstClr val="white"/>
                </a:solidFill>
                <a:latin typeface="微软雅黑" panose="020B0503020204020204" pitchFamily="34" charset="-122"/>
              </a:rPr>
              <a:t>XXX60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34" name="矩形 33"/>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5"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股东二：</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36" name="表格 35">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3852292064"/>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7" name="表格 36">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3993256691"/>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38" name="矩形 37"/>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9" name="TextBox 5"/>
          <p:cNvSpPr txBox="1"/>
          <p:nvPr/>
        </p:nvSpPr>
        <p:spPr bwMode="auto">
          <a:xfrm>
            <a:off x="135991" y="4079653"/>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smtClean="0">
                <a:solidFill>
                  <a:prstClr val="white"/>
                </a:solidFill>
                <a:latin typeface="微软雅黑" panose="020B0503020204020204" pitchFamily="34" charset="-122"/>
              </a:rPr>
              <a:t>股东三：</a:t>
            </a:r>
            <a:r>
              <a:rPr kumimoji="1" lang="en-US" altLang="zh-CN" sz="900" b="1" dirty="0" smtClean="0">
                <a:solidFill>
                  <a:prstClr val="white"/>
                </a:solidFill>
                <a:latin typeface="微软雅黑" panose="020B0503020204020204" pitchFamily="34" charset="-122"/>
              </a:rPr>
              <a:t>XXX50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40" name="矩形 39"/>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41"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smtClean="0">
                <a:solidFill>
                  <a:prstClr val="white"/>
                </a:solidFill>
                <a:ea typeface="微软雅黑" panose="020B0503020204020204" pitchFamily="34" charset="-122"/>
              </a:rPr>
              <a:t>股东四：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42" name="表格 41">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3121500372"/>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43" name="表格 42">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4201764745"/>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44" name="矩形 43"/>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en-US" altLang="zh-CN" sz="1400" b="1" kern="100" dirty="0" smtClean="0">
                <a:solidFill>
                  <a:srgbClr val="2DCAD1"/>
                </a:solidFill>
                <a:latin typeface="微软雅黑" panose="020B0503020204020204" pitchFamily="34" charset="-122"/>
              </a:rPr>
              <a:t>.</a:t>
            </a:r>
            <a:r>
              <a:rPr lang="zh-CN" altLang="en-US" sz="1400" b="1" kern="100" dirty="0">
                <a:solidFill>
                  <a:srgbClr val="2DCAD1"/>
                </a:solidFill>
                <a:latin typeface="微软雅黑" panose="020B0503020204020204" pitchFamily="34" charset="-122"/>
              </a:rPr>
              <a:t>新</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28" name="矩形 27"/>
          <p:cNvSpPr/>
          <p:nvPr/>
        </p:nvSpPr>
        <p:spPr>
          <a:xfrm>
            <a:off x="380991" y="2341828"/>
            <a:ext cx="7983227" cy="1346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新公司</a:t>
            </a:r>
            <a:r>
              <a:rPr lang="zh-CN" altLang="en-US" sz="1600" b="1" dirty="0" smtClean="0">
                <a:solidFill>
                  <a:srgbClr val="FF0000"/>
                </a:solidFill>
                <a:latin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cs typeface="Times New Roman" panose="02020603050405020304" pitchFamily="18" charset="0"/>
              </a:rPr>
              <a:t>自然人持股则填写本页，股东关系必须写清楚，同时</a:t>
            </a:r>
            <a:r>
              <a:rPr lang="zh-CN" altLang="en-US" sz="1600" b="1" dirty="0" smtClean="0">
                <a:solidFill>
                  <a:srgbClr val="FF0000"/>
                </a:solidFill>
                <a:latin typeface="微软雅黑" panose="020B0503020204020204" pitchFamily="34" charset="-122"/>
                <a:cs typeface="Times New Roman" panose="02020603050405020304" pitchFamily="18" charset="0"/>
              </a:rPr>
              <a:t>删除上一页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（新公司股东为公司</a:t>
            </a:r>
            <a:r>
              <a:rPr lang="zh-CN" altLang="en-US" sz="1600" b="1" dirty="0">
                <a:solidFill>
                  <a:prstClr val="black"/>
                </a:solidFill>
                <a:latin typeface="微软雅黑" panose="020B0503020204020204" pitchFamily="34" charset="-122"/>
                <a:cs typeface="Times New Roman" panose="02020603050405020304" pitchFamily="18" charset="0"/>
              </a:rPr>
              <a:t>独资或者公司与自然人共同持股则填写上一页，同时删除本页</a:t>
            </a:r>
            <a:r>
              <a:rPr lang="zh-CN" altLang="en-US" sz="1600" b="1" dirty="0" smtClean="0">
                <a:solidFill>
                  <a:prstClr val="black"/>
                </a:solidFill>
                <a:latin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cs typeface="Times New Roman" panose="02020603050405020304" pitchFamily="18" charset="0"/>
              </a:rPr>
              <a:t>务必粘贴股东照片，如有多个股东，请按照格式自行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cs typeface="Times New Roman" panose="02020603050405020304" pitchFamily="18" charset="0"/>
              </a:rPr>
              <a:t>页数不够请增加一页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18" name="矩形 17"/>
          <p:cNvSpPr/>
          <p:nvPr/>
        </p:nvSpPr>
        <p:spPr>
          <a:xfrm>
            <a:off x="6366661" y="7334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Tree>
    <p:extLst>
      <p:ext uri="{BB962C8B-B14F-4D97-AF65-F5344CB8AC3E}">
        <p14:creationId xmlns:p14="http://schemas.microsoft.com/office/powerpoint/2010/main" val="22795806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55385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949707119"/>
              </p:ext>
            </p:extLst>
          </p:nvPr>
        </p:nvGraphicFramePr>
        <p:xfrm>
          <a:off x="204017" y="1059581"/>
          <a:ext cx="8795941" cy="3782970"/>
        </p:xfrm>
        <a:graphic>
          <a:graphicData uri="http://schemas.openxmlformats.org/drawingml/2006/table">
            <a:tbl>
              <a:tblPr firstRow="1" firstCol="1" bandRow="1"/>
              <a:tblGrid>
                <a:gridCol w="706449">
                  <a:extLst>
                    <a:ext uri="{9D8B030D-6E8A-4147-A177-3AD203B41FA5}">
                      <a16:colId xmlns:a16="http://schemas.microsoft.com/office/drawing/2014/main" xmlns="" val="20000"/>
                    </a:ext>
                  </a:extLst>
                </a:gridCol>
                <a:gridCol w="586603">
                  <a:extLst>
                    <a:ext uri="{9D8B030D-6E8A-4147-A177-3AD203B41FA5}">
                      <a16:colId xmlns:a16="http://schemas.microsoft.com/office/drawing/2014/main" xmlns="" val="20001"/>
                    </a:ext>
                  </a:extLst>
                </a:gridCol>
                <a:gridCol w="119847">
                  <a:extLst>
                    <a:ext uri="{9D8B030D-6E8A-4147-A177-3AD203B41FA5}">
                      <a16:colId xmlns:a16="http://schemas.microsoft.com/office/drawing/2014/main" xmlns="" val="20002"/>
                    </a:ext>
                  </a:extLst>
                </a:gridCol>
                <a:gridCol w="612254">
                  <a:extLst>
                    <a:ext uri="{9D8B030D-6E8A-4147-A177-3AD203B41FA5}">
                      <a16:colId xmlns:a16="http://schemas.microsoft.com/office/drawing/2014/main" xmlns="" val="20003"/>
                    </a:ext>
                  </a:extLst>
                </a:gridCol>
                <a:gridCol w="659353">
                  <a:extLst>
                    <a:ext uri="{9D8B030D-6E8A-4147-A177-3AD203B41FA5}">
                      <a16:colId xmlns:a16="http://schemas.microsoft.com/office/drawing/2014/main" xmlns="" val="20004"/>
                    </a:ext>
                  </a:extLst>
                </a:gridCol>
                <a:gridCol w="659352">
                  <a:extLst>
                    <a:ext uri="{9D8B030D-6E8A-4147-A177-3AD203B41FA5}">
                      <a16:colId xmlns:a16="http://schemas.microsoft.com/office/drawing/2014/main" xmlns="" val="20005"/>
                    </a:ext>
                  </a:extLst>
                </a:gridCol>
                <a:gridCol w="310897">
                  <a:extLst>
                    <a:ext uri="{9D8B030D-6E8A-4147-A177-3AD203B41FA5}">
                      <a16:colId xmlns:a16="http://schemas.microsoft.com/office/drawing/2014/main" xmlns="" val="20006"/>
                    </a:ext>
                  </a:extLst>
                </a:gridCol>
                <a:gridCol w="393008">
                  <a:extLst>
                    <a:ext uri="{9D8B030D-6E8A-4147-A177-3AD203B41FA5}">
                      <a16:colId xmlns:a16="http://schemas.microsoft.com/office/drawing/2014/main" xmlns="" val="20007"/>
                    </a:ext>
                  </a:extLst>
                </a:gridCol>
                <a:gridCol w="739965">
                  <a:extLst>
                    <a:ext uri="{9D8B030D-6E8A-4147-A177-3AD203B41FA5}">
                      <a16:colId xmlns:a16="http://schemas.microsoft.com/office/drawing/2014/main" xmlns="" val="20008"/>
                    </a:ext>
                  </a:extLst>
                </a:gridCol>
                <a:gridCol w="276429">
                  <a:extLst>
                    <a:ext uri="{9D8B030D-6E8A-4147-A177-3AD203B41FA5}">
                      <a16:colId xmlns:a16="http://schemas.microsoft.com/office/drawing/2014/main" xmlns="" val="20009"/>
                    </a:ext>
                  </a:extLst>
                </a:gridCol>
                <a:gridCol w="488111">
                  <a:extLst>
                    <a:ext uri="{9D8B030D-6E8A-4147-A177-3AD203B41FA5}">
                      <a16:colId xmlns:a16="http://schemas.microsoft.com/office/drawing/2014/main" xmlns="" val="20010"/>
                    </a:ext>
                  </a:extLst>
                </a:gridCol>
                <a:gridCol w="260371">
                  <a:extLst>
                    <a:ext uri="{9D8B030D-6E8A-4147-A177-3AD203B41FA5}">
                      <a16:colId xmlns:a16="http://schemas.microsoft.com/office/drawing/2014/main" xmlns="" val="20011"/>
                    </a:ext>
                  </a:extLst>
                </a:gridCol>
                <a:gridCol w="345894">
                  <a:extLst>
                    <a:ext uri="{9D8B030D-6E8A-4147-A177-3AD203B41FA5}">
                      <a16:colId xmlns:a16="http://schemas.microsoft.com/office/drawing/2014/main" xmlns="" val="20012"/>
                    </a:ext>
                  </a:extLst>
                </a:gridCol>
                <a:gridCol w="659353">
                  <a:extLst>
                    <a:ext uri="{9D8B030D-6E8A-4147-A177-3AD203B41FA5}">
                      <a16:colId xmlns:a16="http://schemas.microsoft.com/office/drawing/2014/main" xmlns="" val="20013"/>
                    </a:ext>
                  </a:extLst>
                </a:gridCol>
                <a:gridCol w="659351">
                  <a:extLst>
                    <a:ext uri="{9D8B030D-6E8A-4147-A177-3AD203B41FA5}">
                      <a16:colId xmlns:a16="http://schemas.microsoft.com/office/drawing/2014/main" xmlns="" val="20014"/>
                    </a:ext>
                  </a:extLst>
                </a:gridCol>
                <a:gridCol w="1318704">
                  <a:extLst>
                    <a:ext uri="{9D8B030D-6E8A-4147-A177-3AD203B41FA5}">
                      <a16:colId xmlns:a16="http://schemas.microsoft.com/office/drawing/2014/main" xmlns="" val="20015"/>
                    </a:ext>
                  </a:extLst>
                </a:gridCol>
              </a:tblGrid>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pPr algn="ctr"/>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pPr marL="0" algn="ctr" defTabSz="779145" rtl="0" eaLnBrk="1" latinLnBrk="0" hangingPunct="1"/>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1"/>
                  </a:ext>
                </a:extLst>
              </a:tr>
              <a:tr h="277119">
                <a:tc>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改建方式</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altLang="en-US" sz="900" b="1" kern="100" dirty="0" smtClean="0">
                          <a:solidFill>
                            <a:schemeClr val="tx1"/>
                          </a:solidFill>
                          <a:effectLst/>
                          <a:latin typeface="微软雅黑" panose="020B0503020204020204" pitchFamily="34" charset="-122"/>
                          <a:ea typeface="微软雅黑" panose="020B0503020204020204" pitchFamily="34" charset="-122"/>
                        </a:rPr>
                        <a:t>改建</a:t>
                      </a:r>
                      <a:r>
                        <a:rPr lang="en-US" altLang="zh-CN" sz="900" b="1" kern="100" dirty="0" smtClean="0">
                          <a:solidFill>
                            <a:schemeClr val="tx1"/>
                          </a:solidFill>
                          <a:effectLst/>
                          <a:latin typeface="微软雅黑" panose="020B0503020204020204" pitchFamily="34" charset="-122"/>
                          <a:ea typeface="微软雅黑" panose="020B0503020204020204" pitchFamily="34" charset="-122"/>
                        </a:rPr>
                        <a:t>A1/A2</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621868">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总面积：    </a:t>
                      </a:r>
                      <a:r>
                        <a:rPr lang="zh-CN" altLang="en-US" sz="900" kern="100" dirty="0" smtClean="0">
                          <a:effectLst/>
                          <a:latin typeface="微软雅黑" panose="020B0503020204020204" pitchFamily="34" charset="-122"/>
                          <a:ea typeface="微软雅黑" panose="020B0503020204020204" pitchFamily="34" charset="-122"/>
                        </a:rPr>
                        <a:t>㎡：</a:t>
                      </a:r>
                      <a:endParaRPr lang="en-US" altLang="zh-CN" sz="900" kern="100" dirty="0" smtClean="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展厅：</a:t>
                      </a:r>
                      <a:r>
                        <a:rPr lang="zh-CN" altLang="en-US" sz="900" kern="100" dirty="0" smtClean="0">
                          <a:effectLst/>
                          <a:latin typeface="微软雅黑" panose="020B0503020204020204" pitchFamily="34" charset="-122"/>
                          <a:ea typeface="微软雅黑" panose="020B0503020204020204" pitchFamily="34" charset="-122"/>
                        </a:rPr>
                        <a:t>展厅总</a:t>
                      </a:r>
                      <a:r>
                        <a:rPr lang="zh-CN" altLang="zh-CN" sz="900" kern="100" dirty="0" smtClean="0">
                          <a:effectLst/>
                          <a:latin typeface="微软雅黑" panose="020B0503020204020204" pitchFamily="34" charset="-122"/>
                          <a:ea typeface="微软雅黑" panose="020B0503020204020204" pitchFamily="34" charset="-122"/>
                        </a:rPr>
                        <a:t>面积</a:t>
                      </a:r>
                      <a:r>
                        <a:rPr lang="en-US" altLang="zh-CN" sz="900" kern="100" dirty="0" smtClean="0">
                          <a:effectLst/>
                          <a:latin typeface="微软雅黑" panose="020B0503020204020204" pitchFamily="34" charset="-122"/>
                          <a:ea typeface="微软雅黑" panose="020B0503020204020204" pitchFamily="34" charset="-122"/>
                        </a:rPr>
                        <a:t>    </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sz="900" kern="100" dirty="0">
                          <a:effectLst/>
                          <a:latin typeface="微软雅黑" panose="020B0503020204020204" pitchFamily="34" charset="-122"/>
                          <a:ea typeface="微软雅黑" panose="020B0503020204020204" pitchFamily="34" charset="-122"/>
                        </a:rPr>
                        <a:t>临街内宽</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sz="900" kern="100" dirty="0" smtClean="0">
                          <a:effectLst/>
                          <a:latin typeface="微软雅黑" panose="020B0503020204020204" pitchFamily="34" charset="-122"/>
                          <a:ea typeface="微软雅黑" panose="020B0503020204020204" pitchFamily="34" charset="-122"/>
                        </a:rPr>
                        <a:t>m</a:t>
                      </a:r>
                      <a:r>
                        <a:rPr lang="zh-CN" sz="900" kern="100" dirty="0" smtClean="0">
                          <a:effectLst/>
                          <a:latin typeface="微软雅黑" panose="020B0503020204020204" pitchFamily="34" charset="-122"/>
                          <a:ea typeface="微软雅黑" panose="020B0503020204020204" pitchFamily="34" charset="-122"/>
                        </a:rPr>
                        <a:t>，</a:t>
                      </a:r>
                      <a:r>
                        <a:rPr lang="zh-CN" altLang="en-US" sz="900" kern="100" dirty="0" smtClean="0">
                          <a:effectLst/>
                          <a:latin typeface="微软雅黑" panose="020B0503020204020204" pitchFamily="34" charset="-122"/>
                          <a:ea typeface="微软雅黑" panose="020B0503020204020204" pitchFamily="34" charset="-122"/>
                        </a:rPr>
                        <a:t>纵深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sz="900" kern="100" dirty="0" smtClean="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smtClean="0">
                          <a:effectLst/>
                          <a:latin typeface="微软雅黑" panose="020B0503020204020204" pitchFamily="34" charset="-122"/>
                          <a:ea typeface="微软雅黑" panose="020B0503020204020204" pitchFamily="34" charset="-122"/>
                        </a:rPr>
                        <a:t>总面积</a:t>
                      </a:r>
                      <a:r>
                        <a:rPr lang="en-US" altLang="zh-CN" sz="900" kern="100" baseline="0" dirty="0" smtClean="0">
                          <a:effectLst/>
                          <a:latin typeface="微软雅黑" panose="020B0503020204020204" pitchFamily="34" charset="-122"/>
                          <a:ea typeface="微软雅黑" panose="020B0503020204020204" pitchFamily="34" charset="-122"/>
                        </a:rPr>
                        <a:t>   </a:t>
                      </a:r>
                      <a:r>
                        <a:rPr lang="zh-CN" altLang="en-US" sz="900" kern="100" baseline="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3"/>
                  </a:ext>
                </a:extLst>
              </a:tr>
              <a:tr h="467633">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4"/>
                  </a:ext>
                </a:extLst>
              </a:tr>
              <a:tr h="455564">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5"/>
                  </a:ext>
                </a:extLst>
              </a:tr>
              <a:tr h="330201">
                <a:tc vMerge="1">
                  <a:txBody>
                    <a:bodyPr/>
                    <a:lstStyle/>
                    <a:p>
                      <a:endParaRPr lang="zh-CN"/>
                    </a:p>
                  </a:txBody>
                  <a:tcPr/>
                </a:tc>
                <a:tc>
                  <a:txBody>
                    <a:bodyPr/>
                    <a:lstStyle/>
                    <a:p>
                      <a:pPr algn="ctr">
                        <a:spcAft>
                          <a:spcPts val="0"/>
                        </a:spcAft>
                      </a:pPr>
                      <a:r>
                        <a:rPr lang="zh-CN" sz="900" kern="100">
                          <a:effectLst/>
                          <a:latin typeface="微软雅黑" panose="020B0503020204020204" pitchFamily="34" charset="-122"/>
                          <a:ea typeface="微软雅黑" panose="020B0503020204020204" pitchFamily="34" charset="-122"/>
                        </a:rPr>
                        <a:t>所有者</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6"/>
                  </a:ext>
                </a:extLst>
              </a:tr>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smtClean="0">
                          <a:effectLst/>
                          <a:latin typeface="微软雅黑" panose="020B0503020204020204" pitchFamily="34" charset="-122"/>
                          <a:ea typeface="微软雅黑" panose="020B0503020204020204" pitchFamily="34" charset="-122"/>
                        </a:rPr>
                        <a:t>商业用地</a:t>
                      </a:r>
                      <a:r>
                        <a:rPr lang="en-US" altLang="zh-CN" sz="900" kern="100" dirty="0" smtClean="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工业用地</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381909">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r h="372982">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市区道路</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外环道路 </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国道</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9"/>
                  </a:ext>
                </a:extLst>
              </a:tr>
              <a:tr h="321456">
                <a:tc>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tabLst/>
                        <a:defRPr/>
                      </a:pPr>
                      <a:r>
                        <a:rPr lang="en-US" altLang="zh-CN" sz="900" dirty="0" smtClean="0">
                          <a:solidFill>
                            <a:schemeClr val="tx1"/>
                          </a:solidFill>
                          <a:latin typeface="微软雅黑" panose="020B0503020204020204" pitchFamily="34" charset="-122"/>
                          <a:ea typeface="微软雅黑" panose="020B0503020204020204" pitchFamily="34" charset="-122"/>
                        </a:rPr>
                        <a:t>XXXX</a:t>
                      </a:r>
                      <a:r>
                        <a:rPr lang="zh-CN" altLang="en-US" sz="900" dirty="0" smtClean="0">
                          <a:solidFill>
                            <a:schemeClr val="tx1"/>
                          </a:solidFill>
                          <a:latin typeface="微软雅黑" panose="020B0503020204020204" pitchFamily="34" charset="-122"/>
                          <a:ea typeface="微软雅黑" panose="020B0503020204020204" pitchFamily="34" charset="-122"/>
                        </a:rPr>
                        <a:t>年</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月</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日</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xmlns="" val="10010"/>
                  </a:ext>
                </a:extLst>
              </a:tr>
            </a:tbl>
          </a:graphicData>
        </a:graphic>
      </p:graphicFrame>
      <p:sp>
        <p:nvSpPr>
          <p:cNvPr id="14" name="矩形 13"/>
          <p:cNvSpPr/>
          <p:nvPr/>
        </p:nvSpPr>
        <p:spPr>
          <a:xfrm>
            <a:off x="204017" y="542313"/>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16" name="矩形 15"/>
          <p:cNvSpPr/>
          <p:nvPr/>
        </p:nvSpPr>
        <p:spPr>
          <a:xfrm>
            <a:off x="317989" y="796229"/>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sym typeface="Wingdings" panose="05000000000000000000" pitchFamily="2" charset="2"/>
              </a:rPr>
              <a:t>候选址一：</a:t>
            </a:r>
            <a:endParaRPr lang="zh-CN" altLang="en-US" sz="1200" b="1" dirty="0">
              <a:solidFill>
                <a:prstClr val="black"/>
              </a:solidFill>
            </a:endParaRPr>
          </a:p>
        </p:txBody>
      </p:sp>
      <p:sp>
        <p:nvSpPr>
          <p:cNvPr id="7" name="矩形 6"/>
          <p:cNvSpPr/>
          <p:nvPr/>
        </p:nvSpPr>
        <p:spPr>
          <a:xfrm>
            <a:off x="6366661" y="70825"/>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8" name="矩形 7"/>
          <p:cNvSpPr/>
          <p:nvPr/>
        </p:nvSpPr>
        <p:spPr>
          <a:xfrm>
            <a:off x="755576" y="2499742"/>
            <a:ext cx="7632848" cy="136815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2" name="TextBox 1"/>
          <p:cNvSpPr txBox="1"/>
          <p:nvPr/>
        </p:nvSpPr>
        <p:spPr>
          <a:xfrm>
            <a:off x="210665" y="4867679"/>
            <a:ext cx="7750840" cy="246221"/>
          </a:xfrm>
          <a:prstGeom prst="rect">
            <a:avLst/>
          </a:prstGeom>
          <a:noFill/>
        </p:spPr>
        <p:txBody>
          <a:bodyPr wrap="none" rtlCol="0">
            <a:spAutoFit/>
          </a:bodyPr>
          <a:lstStyle/>
          <a:p>
            <a:r>
              <a:rPr lang="zh-CN" altLang="en-US" sz="1000" dirty="0" smtClean="0">
                <a:solidFill>
                  <a:prstClr val="black"/>
                </a:solidFill>
                <a:latin typeface="微软雅黑"/>
              </a:rPr>
              <a:t>填写说明：①带“</a:t>
            </a:r>
            <a:r>
              <a:rPr lang="zh-CN" altLang="zh-CN" sz="1000" kern="100" dirty="0" smtClean="0">
                <a:solidFill>
                  <a:prstClr val="black"/>
                </a:solidFill>
                <a:latin typeface="微软雅黑"/>
              </a:rPr>
              <a:t>□</a:t>
            </a:r>
            <a:r>
              <a:rPr lang="zh-CN" altLang="en-US" sz="1000" dirty="0" smtClean="0">
                <a:solidFill>
                  <a:prstClr val="black"/>
                </a:solidFill>
                <a:latin typeface="微软雅黑"/>
              </a:rPr>
              <a:t>”的为类型选项，若为所属类型则将后面的“</a:t>
            </a:r>
            <a:r>
              <a:rPr lang="zh-CN" altLang="zh-CN" sz="1000" kern="100" dirty="0" smtClean="0">
                <a:solidFill>
                  <a:prstClr val="black"/>
                </a:solidFill>
                <a:latin typeface="微软雅黑" panose="020B0503020204020204" pitchFamily="34" charset="-122"/>
              </a:rPr>
              <a:t>□</a:t>
            </a:r>
            <a:r>
              <a:rPr lang="zh-CN" altLang="en-US" sz="1000" dirty="0" smtClean="0">
                <a:solidFill>
                  <a:prstClr val="black"/>
                </a:solidFill>
                <a:latin typeface="微软雅黑"/>
              </a:rPr>
              <a:t>”替换为“√”即可，否则不用更改。②其它空白处按照提示填写。</a:t>
            </a:r>
            <a:endParaRPr lang="zh-CN" altLang="en-US" sz="1000" dirty="0">
              <a:solidFill>
                <a:prstClr val="black"/>
              </a:solidFill>
              <a:latin typeface="微软雅黑"/>
            </a:endParaRPr>
          </a:p>
        </p:txBody>
      </p:sp>
    </p:spTree>
    <p:extLst>
      <p:ext uri="{BB962C8B-B14F-4D97-AF65-F5344CB8AC3E}">
        <p14:creationId xmlns:p14="http://schemas.microsoft.com/office/powerpoint/2010/main" val="3953639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8" y="572355"/>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2" cstate="email">
            <a:lum bright="5000" contrast="-30000"/>
          </a:blip>
          <a:srcRect l="15509" r="10947"/>
          <a:stretch>
            <a:fillRect/>
          </a:stretch>
        </p:blipFill>
        <p:spPr bwMode="auto">
          <a:xfrm>
            <a:off x="1538479" y="853007"/>
            <a:ext cx="6417897" cy="3975500"/>
          </a:xfrm>
          <a:prstGeom prst="rect">
            <a:avLst/>
          </a:prstGeom>
          <a:noFill/>
          <a:ln w="9525">
            <a:noFill/>
            <a:miter lim="800000"/>
            <a:headEnd/>
            <a:tailEnd/>
          </a:ln>
          <a:effectLst/>
        </p:spPr>
      </p:pic>
      <p:sp>
        <p:nvSpPr>
          <p:cNvPr id="103" name="任意多边形 102"/>
          <p:cNvSpPr/>
          <p:nvPr/>
        </p:nvSpPr>
        <p:spPr bwMode="auto">
          <a:xfrm>
            <a:off x="1757804" y="1127689"/>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solidFill>
                <a:prstClr val="black"/>
              </a:solidFill>
              <a:latin typeface="Arial" panose="020B0604020202020204" pitchFamily="34" charset="0"/>
              <a:ea typeface="华文中宋" panose="02010600040101010101" pitchFamily="2" charset="-122"/>
            </a:endParaRPr>
          </a:p>
        </p:txBody>
      </p:sp>
      <p:sp>
        <p:nvSpPr>
          <p:cNvPr id="5" name="圆角矩形 4"/>
          <p:cNvSpPr/>
          <p:nvPr/>
        </p:nvSpPr>
        <p:spPr bwMode="auto">
          <a:xfrm rot="19778151">
            <a:off x="1518246" y="1081320"/>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rPr>
              <a:t>示例</a:t>
            </a:r>
          </a:p>
        </p:txBody>
      </p:sp>
      <p:sp>
        <p:nvSpPr>
          <p:cNvPr id="177" name="TextBox 1"/>
          <p:cNvSpPr txBox="1"/>
          <p:nvPr/>
        </p:nvSpPr>
        <p:spPr>
          <a:xfrm>
            <a:off x="2113010" y="576007"/>
            <a:ext cx="6998034" cy="355686"/>
          </a:xfrm>
          <a:prstGeom prst="rect">
            <a:avLst/>
          </a:prstGeom>
          <a:noFill/>
        </p:spPr>
        <p:txBody>
          <a:bodyPr wrap="square" lIns="77925" tIns="38963" rIns="77925" bIns="38963" rtlCol="0">
            <a:spAutoFit/>
          </a:bodyPr>
          <a:lstStyle/>
          <a:p>
            <a:pPr>
              <a:lnSpc>
                <a:spcPct val="150000"/>
              </a:lnSpc>
            </a:pPr>
            <a:r>
              <a:rPr lang="en-US" altLang="zh-CN" sz="1000" dirty="0" smtClean="0">
                <a:solidFill>
                  <a:prstClr val="black"/>
                </a:solidFill>
                <a:latin typeface="微软雅黑" panose="020B0503020204020204" pitchFamily="34" charset="-122"/>
              </a:rPr>
              <a:t>2</a:t>
            </a:r>
            <a:r>
              <a:rPr lang="zh-CN" altLang="en-US" sz="1000" dirty="0" smtClean="0">
                <a:solidFill>
                  <a:prstClr val="black"/>
                </a:solidFill>
                <a:latin typeface="微软雅黑" panose="020B0503020204020204" pitchFamily="34" charset="-122"/>
              </a:rPr>
              <a:t>）</a:t>
            </a:r>
            <a:r>
              <a:rPr lang="zh-CN" altLang="en-US" sz="1200" b="1" dirty="0">
                <a:solidFill>
                  <a:prstClr val="black"/>
                </a:solidFill>
                <a:latin typeface="微软雅黑" panose="020B0503020204020204" pitchFamily="34" charset="-122"/>
              </a:rPr>
              <a:t>本市</a:t>
            </a:r>
            <a:r>
              <a:rPr lang="zh-CN" altLang="en-US" sz="1200" b="1" dirty="0" smtClean="0">
                <a:solidFill>
                  <a:prstClr val="black"/>
                </a:solidFill>
                <a:latin typeface="微软雅黑" panose="020B0503020204020204" pitchFamily="34" charset="-122"/>
              </a:rPr>
              <a:t>所有汽车市场（商圈）总</a:t>
            </a:r>
            <a:r>
              <a:rPr lang="zh-CN" altLang="en-US" sz="1200" b="1" dirty="0">
                <a:solidFill>
                  <a:prstClr val="black"/>
                </a:solidFill>
                <a:latin typeface="微软雅黑" panose="020B0503020204020204" pitchFamily="34" charset="-122"/>
              </a:rPr>
              <a:t>述</a:t>
            </a:r>
            <a:r>
              <a:rPr lang="zh-CN" altLang="en-US" sz="1000" dirty="0" smtClean="0">
                <a:solidFill>
                  <a:prstClr val="black"/>
                </a:solidFill>
                <a:latin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ndParaRPr>
          </a:p>
        </p:txBody>
      </p:sp>
      <p:sp>
        <p:nvSpPr>
          <p:cNvPr id="187" name="TextBox 11"/>
          <p:cNvSpPr txBox="1"/>
          <p:nvPr/>
        </p:nvSpPr>
        <p:spPr>
          <a:xfrm>
            <a:off x="118583" y="4893011"/>
            <a:ext cx="9111043"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rPr>
              <a:t>注：请使用左侧图标符号在城市地图中标识出对应的项目</a:t>
            </a:r>
            <a:r>
              <a:rPr lang="zh-CN" altLang="en-US" sz="1000" dirty="0" smtClean="0">
                <a:solidFill>
                  <a:prstClr val="black"/>
                </a:solidFill>
                <a:latin typeface="微软雅黑" panose="020B0503020204020204" pitchFamily="34" charset="-122"/>
              </a:rPr>
              <a:t>，广汽埃安新能源汽车股份有限公司渠道</a:t>
            </a:r>
            <a:r>
              <a:rPr lang="zh-CN" altLang="en-US" sz="1000" dirty="0">
                <a:solidFill>
                  <a:prstClr val="black"/>
                </a:solidFill>
                <a:latin typeface="微软雅黑" panose="020B0503020204020204" pitchFamily="34" charset="-122"/>
              </a:rPr>
              <a:t>形式灵活，体验中心外加展示中心、展厅，详见附件；</a:t>
            </a:r>
            <a:endParaRPr lang="en-US" altLang="zh-CN" sz="1000" dirty="0">
              <a:solidFill>
                <a:prstClr val="black"/>
              </a:solidFill>
              <a:latin typeface="微软雅黑" panose="020B0503020204020204" pitchFamily="34" charset="-122"/>
            </a:endParaRPr>
          </a:p>
        </p:txBody>
      </p:sp>
      <p:sp>
        <p:nvSpPr>
          <p:cNvPr id="70" name="矩形 69"/>
          <p:cNvSpPr/>
          <p:nvPr/>
        </p:nvSpPr>
        <p:spPr>
          <a:xfrm>
            <a:off x="6366661" y="7534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42" name="圆角矩形标注 41"/>
          <p:cNvSpPr/>
          <p:nvPr/>
        </p:nvSpPr>
        <p:spPr bwMode="auto">
          <a:xfrm>
            <a:off x="5228550" y="3468930"/>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solidFill>
                  <a:prstClr val="black"/>
                </a:solidFill>
                <a:latin typeface="微软雅黑" panose="020B0503020204020204" pitchFamily="34" charset="-122"/>
                <a:cs typeface="微软雅黑" panose="020B0503020204020204" pitchFamily="34" charset="-122"/>
              </a:rPr>
              <a:t>体验中心候选</a:t>
            </a:r>
            <a:r>
              <a:rPr lang="zh-CN" altLang="en-US" sz="1000" dirty="0">
                <a:solidFill>
                  <a:prstClr val="black"/>
                </a:solidFill>
                <a:latin typeface="微软雅黑" panose="020B0503020204020204" pitchFamily="34" charset="-122"/>
                <a:cs typeface="微软雅黑" panose="020B0503020204020204" pitchFamily="34" charset="-122"/>
              </a:rPr>
              <a:t>地</a:t>
            </a:r>
          </a:p>
        </p:txBody>
      </p:sp>
      <p:cxnSp>
        <p:nvCxnSpPr>
          <p:cNvPr id="43" name="直接箭头连接符 42"/>
          <p:cNvCxnSpPr>
            <a:endCxn id="59" idx="1"/>
          </p:cNvCxnSpPr>
          <p:nvPr/>
        </p:nvCxnSpPr>
        <p:spPr bwMode="auto">
          <a:xfrm flipV="1">
            <a:off x="3701834" y="3513070"/>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30732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cxnSp>
        <p:nvCxnSpPr>
          <p:cNvPr id="45" name="直接箭头连接符 44"/>
          <p:cNvCxnSpPr/>
          <p:nvPr/>
        </p:nvCxnSpPr>
        <p:spPr bwMode="auto">
          <a:xfrm flipV="1">
            <a:off x="4780035" y="1514981"/>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801417"/>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cxnSp>
        <p:nvCxnSpPr>
          <p:cNvPr id="47" name="直接箭头连接符 46"/>
          <p:cNvCxnSpPr/>
          <p:nvPr/>
        </p:nvCxnSpPr>
        <p:spPr bwMode="auto">
          <a:xfrm flipV="1">
            <a:off x="4913406" y="2626129"/>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93217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sp>
        <p:nvSpPr>
          <p:cNvPr id="54" name="圆角矩形标注 53"/>
          <p:cNvSpPr/>
          <p:nvPr/>
        </p:nvSpPr>
        <p:spPr bwMode="auto">
          <a:xfrm>
            <a:off x="6151369" y="2035049"/>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55" name="圆角矩形标注 54"/>
          <p:cNvSpPr/>
          <p:nvPr/>
        </p:nvSpPr>
        <p:spPr bwMode="auto">
          <a:xfrm>
            <a:off x="2636193" y="995671"/>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60" name="圆角矩形标注 59"/>
          <p:cNvSpPr/>
          <p:nvPr/>
        </p:nvSpPr>
        <p:spPr bwMode="auto">
          <a:xfrm>
            <a:off x="5154424" y="3962236"/>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1354330164"/>
              </p:ext>
            </p:extLst>
          </p:nvPr>
        </p:nvGraphicFramePr>
        <p:xfrm>
          <a:off x="94778" y="2220211"/>
          <a:ext cx="1381492" cy="2646893"/>
        </p:xfrm>
        <a:graphic>
          <a:graphicData uri="http://schemas.openxmlformats.org/drawingml/2006/table">
            <a:tbl>
              <a:tblPr/>
              <a:tblGrid>
                <a:gridCol w="300758">
                  <a:extLst>
                    <a:ext uri="{9D8B030D-6E8A-4147-A177-3AD203B41FA5}">
                      <a16:colId xmlns:a16="http://schemas.microsoft.com/office/drawing/2014/main" xmlns="" val="20000"/>
                    </a:ext>
                  </a:extLst>
                </a:gridCol>
                <a:gridCol w="587896">
                  <a:extLst>
                    <a:ext uri="{9D8B030D-6E8A-4147-A177-3AD203B41FA5}">
                      <a16:colId xmlns:a16="http://schemas.microsoft.com/office/drawing/2014/main" xmlns="" val="20001"/>
                    </a:ext>
                  </a:extLst>
                </a:gridCol>
                <a:gridCol w="492838">
                  <a:extLst>
                    <a:ext uri="{9D8B030D-6E8A-4147-A177-3AD203B41FA5}">
                      <a16:colId xmlns:a16="http://schemas.microsoft.com/office/drawing/2014/main" xmlns=""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35058">
                <a:tc>
                  <a:txBody>
                    <a:bodyPr/>
                    <a:lstStyle/>
                    <a:p>
                      <a:pPr algn="ctr" fontAlgn="b"/>
                      <a:r>
                        <a:rPr lang="en-US" sz="1100" b="0" i="0" u="none" strike="noStrike" dirty="0" smtClean="0">
                          <a:solidFill>
                            <a:srgbClr val="000000"/>
                          </a:solidFill>
                          <a:latin typeface="微软雅黑" panose="020B0503020204020204" pitchFamily="34" charset="-122"/>
                          <a:ea typeface="微软雅黑" panose="020B0503020204020204" pitchFamily="34" charset="-122"/>
                        </a:rPr>
                        <a:t>6</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
        <p:nvSpPr>
          <p:cNvPr id="166" name="流程图: 摘录 165"/>
          <p:cNvSpPr/>
          <p:nvPr/>
        </p:nvSpPr>
        <p:spPr bwMode="auto">
          <a:xfrm flipV="1">
            <a:off x="1120872" y="3760139"/>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solidFill>
                <a:prstClr val="black"/>
              </a:solidFill>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770340"/>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solidFill>
                  <a:prstClr val="black"/>
                </a:solidFill>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solidFill>
                    <a:prstClr val="black"/>
                  </a:solidFill>
                </a:rPr>
                <a:t>E</a:t>
              </a:r>
              <a:endParaRPr lang="zh-CN" altLang="en-US" sz="1000" b="1" dirty="0">
                <a:solidFill>
                  <a:prstClr val="black"/>
                </a:solidFill>
              </a:endParaRPr>
            </a:p>
          </p:txBody>
        </p:sp>
      </p:grpSp>
      <p:grpSp>
        <p:nvGrpSpPr>
          <p:cNvPr id="170" name="组合 169"/>
          <p:cNvGrpSpPr/>
          <p:nvPr/>
        </p:nvGrpSpPr>
        <p:grpSpPr>
          <a:xfrm>
            <a:off x="1105550" y="3271261"/>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rPr>
                <a:t>e</a:t>
              </a:r>
              <a:endParaRPr lang="zh-CN" altLang="en-US" sz="1000" dirty="0">
                <a:solidFill>
                  <a:prstClr val="black"/>
                </a:solidFill>
              </a:endParaRPr>
            </a:p>
          </p:txBody>
        </p:sp>
      </p:grpSp>
      <p:pic>
        <p:nvPicPr>
          <p:cNvPr id="173" name="Picture 2"/>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1086256" y="4549028"/>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bwMode="auto">
          <a:xfrm>
            <a:off x="1058560" y="4069664"/>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组合 70"/>
          <p:cNvGrpSpPr/>
          <p:nvPr/>
        </p:nvGrpSpPr>
        <p:grpSpPr>
          <a:xfrm>
            <a:off x="4622498" y="3367738"/>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latin typeface="微软雅黑" panose="020B0503020204020204" pitchFamily="34" charset="-122"/>
                </a:rPr>
                <a:t>e</a:t>
              </a:r>
              <a:endParaRPr lang="zh-CN" altLang="en-US" sz="1000" dirty="0">
                <a:solidFill>
                  <a:prstClr val="black"/>
                </a:solidFill>
                <a:latin typeface="微软雅黑" panose="020B0503020204020204" pitchFamily="34" charset="-122"/>
              </a:endParaRPr>
            </a:p>
          </p:txBody>
        </p:sp>
      </p:grpSp>
      <p:sp>
        <p:nvSpPr>
          <p:cNvPr id="58" name="椭圆 57"/>
          <p:cNvSpPr/>
          <p:nvPr/>
        </p:nvSpPr>
        <p:spPr>
          <a:xfrm>
            <a:off x="3136285" y="341142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6" name="圆角矩形标注 55"/>
          <p:cNvSpPr/>
          <p:nvPr/>
        </p:nvSpPr>
        <p:spPr bwMode="auto">
          <a:xfrm>
            <a:off x="1570552" y="3199751"/>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59" name="椭圆 58"/>
          <p:cNvSpPr/>
          <p:nvPr/>
        </p:nvSpPr>
        <p:spPr>
          <a:xfrm>
            <a:off x="4519367" y="3270106"/>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4" name="椭圆 73"/>
          <p:cNvSpPr/>
          <p:nvPr/>
        </p:nvSpPr>
        <p:spPr>
          <a:xfrm>
            <a:off x="4781667" y="115510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5" name="椭圆 74"/>
          <p:cNvSpPr/>
          <p:nvPr/>
        </p:nvSpPr>
        <p:spPr>
          <a:xfrm>
            <a:off x="5796259" y="229688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0" name="矩形 49"/>
          <p:cNvSpPr/>
          <p:nvPr/>
        </p:nvSpPr>
        <p:spPr>
          <a:xfrm>
            <a:off x="746436" y="3682852"/>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必须按照模板填写好本市汽车商圈</a:t>
            </a:r>
            <a:r>
              <a:rPr lang="zh-CN" altLang="en-US" sz="1600" b="1" dirty="0" smtClean="0">
                <a:solidFill>
                  <a:srgbClr val="FF0000"/>
                </a:solidFill>
                <a:latin typeface="微软雅黑" panose="020B0503020204020204" pitchFamily="34" charset="-122"/>
                <a:cs typeface="Times New Roman" panose="02020603050405020304" pitchFamily="18" charset="0"/>
              </a:rPr>
              <a:t>分布</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若有多个获选地时</a:t>
            </a:r>
            <a:r>
              <a:rPr lang="zh-CN" altLang="en-US" sz="1600" b="1" dirty="0" smtClean="0">
                <a:solidFill>
                  <a:srgbClr val="FF0000"/>
                </a:solidFill>
                <a:latin typeface="微软雅黑" panose="020B0503020204020204" pitchFamily="34" charset="-122"/>
                <a:cs typeface="Times New Roman" panose="02020603050405020304" pitchFamily="18" charset="0"/>
              </a:rPr>
              <a:t>须备注</a:t>
            </a:r>
            <a:r>
              <a:rPr lang="zh-CN" altLang="en-US" sz="1600" b="1" dirty="0">
                <a:solidFill>
                  <a:srgbClr val="FF0000"/>
                </a:solidFill>
                <a:latin typeface="微软雅黑" panose="020B0503020204020204" pitchFamily="34" charset="-122"/>
                <a:cs typeface="Times New Roman" panose="02020603050405020304" pitchFamily="18" charset="0"/>
              </a:rPr>
              <a:t>好几个候选地之间的距离</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3921236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8" y="576732"/>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32" name="TextBox 1"/>
          <p:cNvSpPr txBox="1"/>
          <p:nvPr/>
        </p:nvSpPr>
        <p:spPr>
          <a:xfrm>
            <a:off x="290789" y="817420"/>
            <a:ext cx="8523749" cy="586518"/>
          </a:xfrm>
          <a:prstGeom prst="rect">
            <a:avLst/>
          </a:prstGeom>
          <a:noFill/>
        </p:spPr>
        <p:txBody>
          <a:bodyPr wrap="square" lIns="77925" tIns="38963" rIns="77925" bIns="38963" rtlCol="0">
            <a:spAutoFit/>
          </a:bodyPr>
          <a:lstStyle/>
          <a:p>
            <a:pPr>
              <a:lnSpc>
                <a:spcPct val="150000"/>
              </a:lnSpc>
            </a:pPr>
            <a:r>
              <a:rPr lang="zh-CN" altLang="en-US" sz="10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000" b="1" dirty="0" smtClean="0">
                <a:solidFill>
                  <a:prstClr val="black"/>
                </a:solidFill>
                <a:latin typeface="微软雅黑" panose="020B0503020204020204" pitchFamily="34" charset="-122"/>
                <a:sym typeface="Wingdings" panose="05000000000000000000" pitchFamily="2" charset="2"/>
              </a:rPr>
              <a:t>候</a:t>
            </a:r>
            <a:r>
              <a:rPr lang="zh-CN" altLang="en-US" sz="1000" b="1" dirty="0">
                <a:solidFill>
                  <a:prstClr val="black"/>
                </a:solidFill>
                <a:latin typeface="微软雅黑" panose="020B0503020204020204" pitchFamily="34" charset="-122"/>
                <a:sym typeface="Wingdings" panose="05000000000000000000" pitchFamily="2" charset="2"/>
              </a:rPr>
              <a:t>选址一：</a:t>
            </a:r>
            <a:r>
              <a:rPr lang="en-US" altLang="zh-CN" sz="1200" b="1" dirty="0">
                <a:solidFill>
                  <a:prstClr val="black"/>
                </a:solidFill>
                <a:latin typeface="微软雅黑" panose="020B0503020204020204" pitchFamily="34" charset="-122"/>
                <a:sym typeface="Wingdings" panose="05000000000000000000" pitchFamily="2" charset="2"/>
              </a:rPr>
              <a:t>1</a:t>
            </a:r>
            <a:r>
              <a:rPr lang="zh-CN" altLang="en-US" sz="1200" b="1" dirty="0">
                <a:solidFill>
                  <a:prstClr val="black"/>
                </a:solidFill>
                <a:latin typeface="微软雅黑" panose="020B0503020204020204" pitchFamily="34" charset="-122"/>
                <a:sym typeface="Wingdings" panose="05000000000000000000" pitchFamily="2" charset="2"/>
              </a:rPr>
              <a:t>公里范围内汽车品牌</a:t>
            </a:r>
            <a:r>
              <a:rPr lang="zh-CN" altLang="en-US" sz="1000" dirty="0">
                <a:solidFill>
                  <a:prstClr val="black"/>
                </a:solidFill>
                <a:latin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sym typeface="Wingdings" panose="05000000000000000000" pitchFamily="2" charset="2"/>
              </a:rPr>
              <a:t>在本报告倒数第二页，可供引用</a:t>
            </a:r>
            <a:r>
              <a:rPr lang="zh-CN" altLang="en-US" sz="1000" dirty="0">
                <a:solidFill>
                  <a:prstClr val="black"/>
                </a:solidFill>
                <a:latin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ndParaRPr>
          </a:p>
        </p:txBody>
      </p:sp>
      <p:sp>
        <p:nvSpPr>
          <p:cNvPr id="33" name="矩形 32"/>
          <p:cNvSpPr/>
          <p:nvPr/>
        </p:nvSpPr>
        <p:spPr>
          <a:xfrm>
            <a:off x="1994882" y="606712"/>
            <a:ext cx="1529542" cy="263353"/>
          </a:xfrm>
          <a:prstGeom prst="rect">
            <a:avLst/>
          </a:prstGeom>
        </p:spPr>
        <p:txBody>
          <a:bodyPr wrap="none" lIns="77925" tIns="38963" rIns="77925" bIns="38963">
            <a:spAutoFit/>
          </a:bodyPr>
          <a:lstStyle/>
          <a:p>
            <a:r>
              <a:rPr lang="en-US" altLang="zh-CN" sz="1200" dirty="0" smtClean="0">
                <a:solidFill>
                  <a:prstClr val="black"/>
                </a:solidFill>
                <a:latin typeface="微软雅黑" panose="020B0503020204020204" pitchFamily="34" charset="-122"/>
              </a:rPr>
              <a:t>3)</a:t>
            </a:r>
            <a:r>
              <a:rPr lang="zh-CN" altLang="en-US" sz="1200" dirty="0">
                <a:solidFill>
                  <a:prstClr val="black"/>
                </a:solidFill>
                <a:latin typeface="微软雅黑" panose="020B0503020204020204" pitchFamily="34" charset="-122"/>
              </a:rPr>
              <a:t>候选地具体描述</a:t>
            </a:r>
            <a:r>
              <a:rPr lang="zh-CN" altLang="en-US" sz="1200" dirty="0">
                <a:solidFill>
                  <a:prstClr val="black"/>
                </a:solidFill>
                <a:latin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sym typeface="Wingdings" panose="05000000000000000000" pitchFamily="2" charset="2"/>
            </a:endParaRPr>
          </a:p>
        </p:txBody>
      </p:sp>
      <p:sp>
        <p:nvSpPr>
          <p:cNvPr id="55" name="矩形 54"/>
          <p:cNvSpPr/>
          <p:nvPr/>
        </p:nvSpPr>
        <p:spPr>
          <a:xfrm>
            <a:off x="6366661" y="5509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20" name="圆角矩形 19"/>
          <p:cNvSpPr/>
          <p:nvPr/>
        </p:nvSpPr>
        <p:spPr bwMode="auto">
          <a:xfrm rot="19778151">
            <a:off x="30267" y="1339164"/>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rPr>
              <a:t>示例</a:t>
            </a:r>
          </a:p>
        </p:txBody>
      </p:sp>
      <p:grpSp>
        <p:nvGrpSpPr>
          <p:cNvPr id="18" name="组合 17"/>
          <p:cNvGrpSpPr/>
          <p:nvPr/>
        </p:nvGrpSpPr>
        <p:grpSpPr>
          <a:xfrm>
            <a:off x="827405" y="1342692"/>
            <a:ext cx="7208433" cy="3732404"/>
            <a:chOff x="628" y="667"/>
            <a:chExt cx="13145" cy="7335"/>
          </a:xfrm>
        </p:grpSpPr>
        <p:pic>
          <p:nvPicPr>
            <p:cNvPr id="8" name="图片 7"/>
            <p:cNvPicPr>
              <a:picLocks noChangeAspect="1"/>
            </p:cNvPicPr>
            <p:nvPr/>
          </p:nvPicPr>
          <p:blipFill>
            <a:blip r:embed="rId2"/>
            <a:stretch>
              <a:fillRect/>
            </a:stretch>
          </p:blipFill>
          <p:spPr>
            <a:xfrm>
              <a:off x="628" y="667"/>
              <a:ext cx="13145" cy="7335"/>
            </a:xfrm>
            <a:prstGeom prst="rect">
              <a:avLst/>
            </a:prstGeom>
          </p:spPr>
        </p:pic>
        <p:pic>
          <p:nvPicPr>
            <p:cNvPr id="13" name="图片 12"/>
            <p:cNvPicPr>
              <a:picLocks noChangeAspect="1"/>
            </p:cNvPicPr>
            <p:nvPr/>
          </p:nvPicPr>
          <p:blipFill>
            <a:blip r:embed="rId3" cstate="hqprint"/>
            <a:stretch>
              <a:fillRect/>
            </a:stretch>
          </p:blipFill>
          <p:spPr>
            <a:xfrm>
              <a:off x="1531" y="4370"/>
              <a:ext cx="521" cy="464"/>
            </a:xfrm>
            <a:prstGeom prst="rect">
              <a:avLst/>
            </a:prstGeom>
          </p:spPr>
        </p:pic>
        <p:pic>
          <p:nvPicPr>
            <p:cNvPr id="17" name="图片 16"/>
            <p:cNvPicPr>
              <a:picLocks noChangeAspect="1"/>
            </p:cNvPicPr>
            <p:nvPr/>
          </p:nvPicPr>
          <p:blipFill>
            <a:blip r:embed="rId4" cstate="hqprint"/>
            <a:stretch>
              <a:fillRect/>
            </a:stretch>
          </p:blipFill>
          <p:spPr>
            <a:xfrm>
              <a:off x="2211" y="5071"/>
              <a:ext cx="638" cy="234"/>
            </a:xfrm>
            <a:prstGeom prst="rect">
              <a:avLst/>
            </a:prstGeom>
          </p:spPr>
        </p:pic>
        <p:pic>
          <p:nvPicPr>
            <p:cNvPr id="3" name="图片 2"/>
            <p:cNvPicPr>
              <a:picLocks noChangeAspect="1"/>
            </p:cNvPicPr>
            <p:nvPr/>
          </p:nvPicPr>
          <p:blipFill>
            <a:blip r:embed="rId5" cstate="hqprint"/>
            <a:stretch>
              <a:fillRect/>
            </a:stretch>
          </p:blipFill>
          <p:spPr>
            <a:xfrm>
              <a:off x="2324" y="4390"/>
              <a:ext cx="649" cy="362"/>
            </a:xfrm>
            <a:prstGeom prst="rect">
              <a:avLst/>
            </a:prstGeom>
          </p:spPr>
        </p:pic>
        <p:pic>
          <p:nvPicPr>
            <p:cNvPr id="5" name="图片 4"/>
            <p:cNvPicPr>
              <a:picLocks noChangeAspect="1"/>
            </p:cNvPicPr>
            <p:nvPr/>
          </p:nvPicPr>
          <p:blipFill>
            <a:blip r:embed="rId6"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7"/>
            <a:stretch>
              <a:fillRect/>
            </a:stretch>
          </p:blipFill>
          <p:spPr>
            <a:xfrm>
              <a:off x="6520" y="5298"/>
              <a:ext cx="432" cy="289"/>
            </a:xfrm>
            <a:prstGeom prst="rect">
              <a:avLst/>
            </a:prstGeom>
          </p:spPr>
        </p:pic>
        <p:pic>
          <p:nvPicPr>
            <p:cNvPr id="35" name="图片 34"/>
            <p:cNvPicPr>
              <a:picLocks noChangeAspect="1"/>
            </p:cNvPicPr>
            <p:nvPr/>
          </p:nvPicPr>
          <p:blipFill>
            <a:blip r:embed="rId8" cstate="hqprint"/>
            <a:stretch>
              <a:fillRect/>
            </a:stretch>
          </p:blipFill>
          <p:spPr>
            <a:xfrm>
              <a:off x="6860" y="4926"/>
              <a:ext cx="536" cy="417"/>
            </a:xfrm>
            <a:prstGeom prst="rect">
              <a:avLst/>
            </a:prstGeom>
          </p:spPr>
        </p:pic>
        <p:pic>
          <p:nvPicPr>
            <p:cNvPr id="9" name="图片 8"/>
            <p:cNvPicPr>
              <a:picLocks noChangeAspect="1"/>
            </p:cNvPicPr>
            <p:nvPr/>
          </p:nvPicPr>
          <p:blipFill>
            <a:blip r:embed="rId9" cstate="hqprint"/>
            <a:stretch>
              <a:fillRect/>
            </a:stretch>
          </p:blipFill>
          <p:spPr>
            <a:xfrm>
              <a:off x="7200" y="5411"/>
              <a:ext cx="357" cy="377"/>
            </a:xfrm>
            <a:prstGeom prst="rect">
              <a:avLst/>
            </a:prstGeom>
          </p:spPr>
        </p:pic>
        <p:pic>
          <p:nvPicPr>
            <p:cNvPr id="10" name="图片 9"/>
            <p:cNvPicPr>
              <a:picLocks noChangeAspect="1"/>
            </p:cNvPicPr>
            <p:nvPr/>
          </p:nvPicPr>
          <p:blipFill>
            <a:blip r:embed="rId10" cstate="hqprint"/>
            <a:stretch>
              <a:fillRect/>
            </a:stretch>
          </p:blipFill>
          <p:spPr>
            <a:xfrm>
              <a:off x="7541" y="5298"/>
              <a:ext cx="426" cy="251"/>
            </a:xfrm>
            <a:prstGeom prst="rect">
              <a:avLst/>
            </a:prstGeom>
          </p:spPr>
        </p:pic>
        <p:pic>
          <p:nvPicPr>
            <p:cNvPr id="57" name="图片 56"/>
            <p:cNvPicPr>
              <a:picLocks noChangeAspect="1"/>
            </p:cNvPicPr>
            <p:nvPr/>
          </p:nvPicPr>
          <p:blipFill>
            <a:blip r:embed="rId11"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2" cstate="hqprint"/>
            <a:stretch>
              <a:fillRect/>
            </a:stretch>
          </p:blipFill>
          <p:spPr>
            <a:xfrm>
              <a:off x="8108" y="5003"/>
              <a:ext cx="530" cy="340"/>
            </a:xfrm>
            <a:prstGeom prst="rect">
              <a:avLst/>
            </a:prstGeom>
          </p:spPr>
        </p:pic>
        <p:pic>
          <p:nvPicPr>
            <p:cNvPr id="59" name="图片 58"/>
            <p:cNvPicPr>
              <a:picLocks noChangeAspect="1"/>
            </p:cNvPicPr>
            <p:nvPr/>
          </p:nvPicPr>
          <p:blipFill>
            <a:blip r:embed="rId13" cstate="hqprint"/>
            <a:stretch>
              <a:fillRect/>
            </a:stretch>
          </p:blipFill>
          <p:spPr>
            <a:xfrm>
              <a:off x="8638" y="5286"/>
              <a:ext cx="300" cy="263"/>
            </a:xfrm>
            <a:prstGeom prst="rect">
              <a:avLst/>
            </a:prstGeom>
          </p:spPr>
        </p:pic>
        <p:pic>
          <p:nvPicPr>
            <p:cNvPr id="62" name="图片 61"/>
            <p:cNvPicPr>
              <a:picLocks noChangeAspect="1"/>
            </p:cNvPicPr>
            <p:nvPr/>
          </p:nvPicPr>
          <p:blipFill>
            <a:blip r:embed="rId14" cstate="hqprint"/>
            <a:stretch>
              <a:fillRect/>
            </a:stretch>
          </p:blipFill>
          <p:spPr>
            <a:xfrm>
              <a:off x="8675" y="5828"/>
              <a:ext cx="530" cy="296"/>
            </a:xfrm>
            <a:prstGeom prst="rect">
              <a:avLst/>
            </a:prstGeom>
          </p:spPr>
        </p:pic>
        <p:pic>
          <p:nvPicPr>
            <p:cNvPr id="63" name="图片 62"/>
            <p:cNvPicPr>
              <a:picLocks noChangeAspect="1"/>
            </p:cNvPicPr>
            <p:nvPr/>
          </p:nvPicPr>
          <p:blipFill>
            <a:blip r:embed="rId15"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6"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7" cstate="hqprint"/>
            <a:stretch>
              <a:fillRect/>
            </a:stretch>
          </p:blipFill>
          <p:spPr>
            <a:xfrm>
              <a:off x="9242" y="5788"/>
              <a:ext cx="776" cy="295"/>
            </a:xfrm>
            <a:prstGeom prst="rect">
              <a:avLst/>
            </a:prstGeom>
          </p:spPr>
        </p:pic>
        <p:pic>
          <p:nvPicPr>
            <p:cNvPr id="66" name="图片 65"/>
            <p:cNvPicPr>
              <a:picLocks noChangeAspect="1"/>
            </p:cNvPicPr>
            <p:nvPr/>
          </p:nvPicPr>
          <p:blipFill>
            <a:blip r:embed="rId18"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9"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0"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1"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2" cstate="hqprint"/>
            <a:stretch>
              <a:fillRect/>
            </a:stretch>
          </p:blipFill>
          <p:spPr>
            <a:xfrm>
              <a:off x="10829" y="5322"/>
              <a:ext cx="870" cy="320"/>
            </a:xfrm>
            <a:prstGeom prst="rect">
              <a:avLst/>
            </a:prstGeom>
          </p:spPr>
        </p:pic>
        <p:pic>
          <p:nvPicPr>
            <p:cNvPr id="73" name="Picture 77" descr="6a22e824857549208744f90e">
              <a:hlinkClick r:id="rId23"/>
            </p:cNvPr>
            <p:cNvPicPr>
              <a:picLocks noChangeAspect="1" noChangeArrowheads="1"/>
            </p:cNvPicPr>
            <p:nvPr/>
          </p:nvPicPr>
          <p:blipFill>
            <a:blip r:embed="rId24"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5"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6"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7" cstate="hqprint"/>
            <a:stretch>
              <a:fillRect/>
            </a:stretch>
          </p:blipFill>
          <p:spPr>
            <a:xfrm>
              <a:off x="8909" y="4294"/>
              <a:ext cx="263" cy="713"/>
            </a:xfrm>
            <a:prstGeom prst="rect">
              <a:avLst/>
            </a:prstGeom>
          </p:spPr>
        </p:pic>
        <p:pic>
          <p:nvPicPr>
            <p:cNvPr id="77" name="图片 76"/>
            <p:cNvPicPr>
              <a:picLocks noChangeAspect="1"/>
            </p:cNvPicPr>
            <p:nvPr/>
          </p:nvPicPr>
          <p:blipFill>
            <a:blip r:embed="rId28"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9"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0"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1"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2"/>
            <a:stretch>
              <a:fillRect/>
            </a:stretch>
          </p:blipFill>
          <p:spPr>
            <a:xfrm>
              <a:off x="5840" y="1669"/>
              <a:ext cx="524" cy="422"/>
            </a:xfrm>
            <a:prstGeom prst="rect">
              <a:avLst/>
            </a:prstGeom>
          </p:spPr>
        </p:pic>
        <p:pic>
          <p:nvPicPr>
            <p:cNvPr id="83" name="Picture 81" descr="id=PjTzPj0zr0&amp;gp=402&amp;time=nHcLPWczPH6dns">
              <a:hlinkClick r:id="rId33"/>
            </p:cNvPr>
            <p:cNvPicPr>
              <a:picLocks noChangeAspect="1" noChangeArrowheads="1"/>
            </p:cNvPicPr>
            <p:nvPr/>
          </p:nvPicPr>
          <p:blipFill>
            <a:blip r:embed="rId34"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5"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6"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defTabSz="914400" fontAlgn="base">
                <a:spcBef>
                  <a:spcPct val="0"/>
                </a:spcBef>
                <a:spcAft>
                  <a:spcPct val="0"/>
                </a:spcAft>
                <a:defRPr/>
              </a:pPr>
              <a:r>
                <a:rPr lang="zh-CN" altLang="en-US" sz="900" dirty="0">
                  <a:solidFill>
                    <a:prstClr val="black"/>
                  </a:solidFill>
                  <a:latin typeface="微软雅黑" panose="020B0503020204020204" pitchFamily="34" charset="-122"/>
                  <a:sym typeface="+mn-ea"/>
                </a:rPr>
                <a:t>候选地</a:t>
              </a:r>
              <a:endParaRPr lang="en-US" altLang="zh-CN" sz="900" dirty="0">
                <a:solidFill>
                  <a:prstClr val="black"/>
                </a:solidFill>
                <a:latin typeface="微软雅黑" panose="020B0503020204020204" pitchFamily="34" charset="-122"/>
                <a:sym typeface="+mn-ea"/>
              </a:endParaRPr>
            </a:p>
          </p:txBody>
        </p:sp>
        <p:pic>
          <p:nvPicPr>
            <p:cNvPr id="92" name="图片 91"/>
            <p:cNvPicPr>
              <a:picLocks noChangeAspect="1"/>
            </p:cNvPicPr>
            <p:nvPr/>
          </p:nvPicPr>
          <p:blipFill>
            <a:blip r:embed="rId37" cstate="hqprint"/>
            <a:stretch>
              <a:fillRect/>
            </a:stretch>
          </p:blipFill>
          <p:spPr>
            <a:xfrm>
              <a:off x="8467" y="1739"/>
              <a:ext cx="377" cy="493"/>
            </a:xfrm>
            <a:prstGeom prst="rect">
              <a:avLst/>
            </a:prstGeom>
          </p:spPr>
        </p:pic>
        <p:pic>
          <p:nvPicPr>
            <p:cNvPr id="93" name="图片 92"/>
            <p:cNvPicPr>
              <a:picLocks noChangeAspect="1"/>
            </p:cNvPicPr>
            <p:nvPr/>
          </p:nvPicPr>
          <p:blipFill>
            <a:blip r:embed="rId38"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9"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9"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0"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1"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2"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3"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4"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5" cstate="hqprint"/>
            <a:stretch>
              <a:fillRect/>
            </a:stretch>
          </p:blipFill>
          <p:spPr>
            <a:xfrm>
              <a:off x="8844" y="3483"/>
              <a:ext cx="454" cy="407"/>
            </a:xfrm>
            <a:prstGeom prst="rect">
              <a:avLst/>
            </a:prstGeom>
          </p:spPr>
        </p:pic>
        <p:pic>
          <p:nvPicPr>
            <p:cNvPr id="11" name="图片 10"/>
            <p:cNvPicPr>
              <a:picLocks noChangeAspect="1"/>
            </p:cNvPicPr>
            <p:nvPr/>
          </p:nvPicPr>
          <p:blipFill>
            <a:blip r:embed="rId46" cstate="hqprint"/>
            <a:stretch>
              <a:fillRect/>
            </a:stretch>
          </p:blipFill>
          <p:spPr>
            <a:xfrm>
              <a:off x="8901" y="3977"/>
              <a:ext cx="451" cy="280"/>
            </a:xfrm>
            <a:prstGeom prst="rect">
              <a:avLst/>
            </a:prstGeom>
          </p:spPr>
        </p:pic>
        <p:pic>
          <p:nvPicPr>
            <p:cNvPr id="12" name="图片 11"/>
            <p:cNvPicPr>
              <a:picLocks noChangeAspect="1"/>
            </p:cNvPicPr>
            <p:nvPr/>
          </p:nvPicPr>
          <p:blipFill>
            <a:blip r:embed="rId47" cstate="hqprint"/>
            <a:stretch>
              <a:fillRect/>
            </a:stretch>
          </p:blipFill>
          <p:spPr>
            <a:xfrm>
              <a:off x="9421" y="1908"/>
              <a:ext cx="347" cy="352"/>
            </a:xfrm>
            <a:prstGeom prst="rect">
              <a:avLst/>
            </a:prstGeom>
          </p:spPr>
        </p:pic>
        <p:pic>
          <p:nvPicPr>
            <p:cNvPr id="14" name="图片 13"/>
            <p:cNvPicPr>
              <a:picLocks noChangeAspect="1"/>
            </p:cNvPicPr>
            <p:nvPr/>
          </p:nvPicPr>
          <p:blipFill>
            <a:blip r:embed="rId48" cstate="hqprint"/>
            <a:stretch>
              <a:fillRect/>
            </a:stretch>
          </p:blipFill>
          <p:spPr>
            <a:xfrm>
              <a:off x="9751" y="1895"/>
              <a:ext cx="408" cy="394"/>
            </a:xfrm>
            <a:prstGeom prst="rect">
              <a:avLst/>
            </a:prstGeom>
          </p:spPr>
        </p:pic>
        <p:pic>
          <p:nvPicPr>
            <p:cNvPr id="15" name="图片 14"/>
            <p:cNvPicPr>
              <a:picLocks noChangeAspect="1"/>
            </p:cNvPicPr>
            <p:nvPr/>
          </p:nvPicPr>
          <p:blipFill>
            <a:blip r:embed="rId49" cstate="hqprint"/>
            <a:stretch>
              <a:fillRect/>
            </a:stretch>
          </p:blipFill>
          <p:spPr>
            <a:xfrm>
              <a:off x="8504" y="2540"/>
              <a:ext cx="434" cy="238"/>
            </a:xfrm>
            <a:prstGeom prst="rect">
              <a:avLst/>
            </a:prstGeom>
          </p:spPr>
        </p:pic>
        <p:pic>
          <p:nvPicPr>
            <p:cNvPr id="16" name="图片 15"/>
            <p:cNvPicPr>
              <a:picLocks noChangeAspect="1"/>
            </p:cNvPicPr>
            <p:nvPr/>
          </p:nvPicPr>
          <p:blipFill>
            <a:blip r:embed="rId50"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prstClr val="black"/>
                </a:solidFill>
                <a:latin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cs typeface="Times New Roman" panose="02020603050405020304" pitchFamily="18" charset="0"/>
              </a:rPr>
              <a:t>一公里</a:t>
            </a:r>
            <a:r>
              <a:rPr lang="zh-CN" altLang="en-US" sz="1600" b="1" dirty="0">
                <a:solidFill>
                  <a:prstClr val="black"/>
                </a:solidFill>
                <a:latin typeface="微软雅黑" panose="020B0503020204020204" pitchFamily="34" charset="-122"/>
                <a:cs typeface="Times New Roman" panose="02020603050405020304" pitchFamily="18" charset="0"/>
              </a:rPr>
              <a:t>内的</a:t>
            </a:r>
            <a:r>
              <a:rPr lang="en-US" altLang="zh-CN" sz="1600" b="1" dirty="0">
                <a:solidFill>
                  <a:prstClr val="black"/>
                </a:solidFill>
                <a:latin typeface="微软雅黑" panose="020B0503020204020204" pitchFamily="34" charset="-122"/>
                <a:cs typeface="Times New Roman" panose="02020603050405020304" pitchFamily="18" charset="0"/>
              </a:rPr>
              <a:t>4S</a:t>
            </a:r>
            <a:r>
              <a:rPr lang="zh-CN" altLang="en-US" sz="1600" b="1" dirty="0">
                <a:solidFill>
                  <a:prstClr val="black"/>
                </a:solidFill>
                <a:latin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cs typeface="Times New Roman" panose="02020603050405020304" pitchFamily="18" charset="0"/>
              </a:rPr>
              <a:t>放在对应厂房上</a:t>
            </a:r>
            <a:r>
              <a:rPr lang="zh-CN" altLang="en-US" sz="1600" b="1" dirty="0">
                <a:solidFill>
                  <a:prstClr val="black"/>
                </a:solidFill>
                <a:latin typeface="微软雅黑" panose="020B0503020204020204" pitchFamily="34" charset="-122"/>
                <a:cs typeface="Times New Roman" panose="02020603050405020304" pitchFamily="18" charset="0"/>
              </a:rPr>
              <a:t>，汽车</a:t>
            </a:r>
            <a:r>
              <a:rPr lang="en-US" altLang="zh-CN" sz="1600" b="1" dirty="0">
                <a:solidFill>
                  <a:prstClr val="black"/>
                </a:solidFill>
                <a:latin typeface="微软雅黑" panose="020B0503020204020204" pitchFamily="34" charset="-122"/>
                <a:cs typeface="Times New Roman" panose="02020603050405020304" pitchFamily="18" charset="0"/>
              </a:rPr>
              <a:t>logo</a:t>
            </a:r>
            <a:r>
              <a:rPr lang="zh-CN" altLang="en-US" sz="1600" b="1" dirty="0">
                <a:solidFill>
                  <a:prstClr val="black"/>
                </a:solidFill>
                <a:latin typeface="微软雅黑" panose="020B0503020204020204" pitchFamily="34" charset="-122"/>
                <a:cs typeface="Times New Roman" panose="02020603050405020304" pitchFamily="18" charset="0"/>
              </a:rPr>
              <a:t>参考附件；</a:t>
            </a:r>
            <a:endParaRPr lang="en-US" altLang="zh-CN" sz="1600"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804793" y="2280970"/>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653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4" y="58538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25" name="矩形 24"/>
          <p:cNvSpPr/>
          <p:nvPr/>
        </p:nvSpPr>
        <p:spPr>
          <a:xfrm>
            <a:off x="1867057" y="637845"/>
            <a:ext cx="1529542" cy="263353"/>
          </a:xfrm>
          <a:prstGeom prst="rect">
            <a:avLst/>
          </a:prstGeom>
        </p:spPr>
        <p:txBody>
          <a:bodyPr wrap="none" lIns="77925" tIns="38963" rIns="77925" bIns="38963">
            <a:spAutoFit/>
          </a:bodyPr>
          <a:lstStyle/>
          <a:p>
            <a:r>
              <a:rPr lang="en-US" altLang="zh-CN" sz="1200" dirty="0" smtClean="0">
                <a:solidFill>
                  <a:prstClr val="black"/>
                </a:solidFill>
                <a:latin typeface="微软雅黑" panose="020B0503020204020204" pitchFamily="34" charset="-122"/>
              </a:rPr>
              <a:t>3)</a:t>
            </a:r>
            <a:r>
              <a:rPr lang="zh-CN" altLang="en-US" sz="1200" dirty="0">
                <a:solidFill>
                  <a:prstClr val="black"/>
                </a:solidFill>
                <a:latin typeface="微软雅黑" panose="020B0503020204020204" pitchFamily="34" charset="-122"/>
              </a:rPr>
              <a:t>候选地具体描述</a:t>
            </a:r>
            <a:r>
              <a:rPr lang="zh-CN" altLang="en-US" sz="1200" dirty="0">
                <a:solidFill>
                  <a:prstClr val="black"/>
                </a:solidFill>
                <a:latin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extLst>
                    <a:ext uri="{9D8B030D-6E8A-4147-A177-3AD203B41FA5}">
                      <a16:colId xmlns:a16="http://schemas.microsoft.com/office/drawing/2014/main" xmlns="" val="20000"/>
                    </a:ext>
                  </a:extLst>
                </a:gridCol>
                <a:gridCol w="1780540">
                  <a:extLst>
                    <a:ext uri="{9D8B030D-6E8A-4147-A177-3AD203B41FA5}">
                      <a16:colId xmlns:a16="http://schemas.microsoft.com/office/drawing/2014/main" xmlns="" val="20001"/>
                    </a:ext>
                  </a:extLst>
                </a:gridCol>
                <a:gridCol w="1780540">
                  <a:extLst>
                    <a:ext uri="{9D8B030D-6E8A-4147-A177-3AD203B41FA5}">
                      <a16:colId xmlns:a16="http://schemas.microsoft.com/office/drawing/2014/main" xmlns="" val="20002"/>
                    </a:ext>
                  </a:extLst>
                </a:gridCol>
                <a:gridCol w="1780540">
                  <a:extLst>
                    <a:ext uri="{9D8B030D-6E8A-4147-A177-3AD203B41FA5}">
                      <a16:colId xmlns:a16="http://schemas.microsoft.com/office/drawing/2014/main" xmlns="" val="20003"/>
                    </a:ext>
                  </a:extLst>
                </a:gridCol>
                <a:gridCol w="1780540">
                  <a:extLst>
                    <a:ext uri="{9D8B030D-6E8A-4147-A177-3AD203B41FA5}">
                      <a16:colId xmlns:a16="http://schemas.microsoft.com/office/drawing/2014/main" xmlns="" val="20004"/>
                    </a:ext>
                  </a:extLst>
                </a:gridCol>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
        <p:nvSpPr>
          <p:cNvPr id="24" name="TextBox 1"/>
          <p:cNvSpPr txBox="1"/>
          <p:nvPr/>
        </p:nvSpPr>
        <p:spPr>
          <a:xfrm>
            <a:off x="59690" y="851992"/>
            <a:ext cx="8523605" cy="263525"/>
          </a:xfrm>
          <a:prstGeom prst="rect">
            <a:avLst/>
          </a:prstGeom>
          <a:noFill/>
        </p:spPr>
        <p:txBody>
          <a:bodyPr wrap="square" lIns="77925" tIns="38963" rIns="77925" bIns="38963" rtlCol="0">
            <a:spAutoFit/>
          </a:bodyPr>
          <a:lstStyle/>
          <a:p>
            <a:r>
              <a:rPr lang="zh-CN" altLang="en-US" sz="1200" b="1" dirty="0" smtClean="0">
                <a:solidFill>
                  <a:srgbClr val="00A5AE"/>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sym typeface="Wingdings" panose="05000000000000000000" pitchFamily="2" charset="2"/>
              </a:rPr>
              <a:t>选址一：平面图</a:t>
            </a:r>
            <a:endParaRPr lang="zh-CN" altLang="en-US" sz="1200" dirty="0">
              <a:solidFill>
                <a:prstClr val="black"/>
              </a:solidFill>
              <a:latin typeface="微软雅黑" panose="020B0503020204020204" pitchFamily="34" charset="-122"/>
            </a:endParaRPr>
          </a:p>
        </p:txBody>
      </p:sp>
      <p:sp>
        <p:nvSpPr>
          <p:cNvPr id="26" name="矩形 25"/>
          <p:cNvSpPr/>
          <p:nvPr/>
        </p:nvSpPr>
        <p:spPr>
          <a:xfrm>
            <a:off x="6366510" y="63553"/>
            <a:ext cx="257175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grpSp>
        <p:nvGrpSpPr>
          <p:cNvPr id="5" name="组合 4"/>
          <p:cNvGrpSpPr/>
          <p:nvPr/>
        </p:nvGrpSpPr>
        <p:grpSpPr>
          <a:xfrm>
            <a:off x="504825" y="612101"/>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pic>
          <p:nvPicPr>
            <p:cNvPr id="61" name="图片 60"/>
            <p:cNvPicPr>
              <a:picLocks noChangeAspect="1"/>
            </p:cNvPicPr>
            <p:nvPr/>
          </p:nvPicPr>
          <p:blipFill>
            <a:blip r:embed="rId3"/>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4"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pic>
          <p:nvPicPr>
            <p:cNvPr id="64" name="图片 63"/>
            <p:cNvPicPr>
              <a:picLocks noChangeAspect="1"/>
            </p:cNvPicPr>
            <p:nvPr/>
          </p:nvPicPr>
          <p:blipFill>
            <a:blip r:embed="rId5"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05"/>
            </a:xfrm>
            <a:prstGeom prst="rect">
              <a:avLst/>
            </a:prstGeom>
          </p:spPr>
          <p:txBody>
            <a:bodyPr wrap="square">
              <a:spAutoFit/>
            </a:bodyPr>
            <a:lstStyle/>
            <a:p>
              <a:pPr defTabSz="914400">
                <a:lnSpc>
                  <a:spcPct val="130000"/>
                </a:lnSpc>
                <a:defRPr/>
              </a:pPr>
              <a:r>
                <a:rPr lang="en-US" altLang="zh-CN" sz="1000" dirty="0" smtClean="0">
                  <a:solidFill>
                    <a:prstClr val="black"/>
                  </a:solidFill>
                  <a:latin typeface="微软雅黑" panose="020B0503020204020204" pitchFamily="34" charset="-122"/>
                </a:rPr>
                <a:t>20m</a:t>
              </a:r>
              <a:endParaRPr lang="en-US" altLang="zh-CN" sz="1000" dirty="0">
                <a:solidFill>
                  <a:prstClr val="black"/>
                </a:solidFill>
                <a:latin typeface="微软雅黑" panose="020B0503020204020204" pitchFamily="34" charset="-122"/>
              </a:endParaRP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sym typeface="+mn-ea"/>
                </a:rPr>
                <a:t>销售</a:t>
              </a:r>
              <a:r>
                <a:rPr lang="zh-CN" altLang="en-US" sz="700" dirty="0" smtClean="0">
                  <a:solidFill>
                    <a:prstClr val="black"/>
                  </a:solidFill>
                  <a:latin typeface="微软雅黑" panose="020B0503020204020204" pitchFamily="34" charset="-122"/>
                  <a:sym typeface="+mn-ea"/>
                </a:rPr>
                <a:t>面积</a:t>
              </a:r>
              <a:r>
                <a:rPr lang="en-US" altLang="zh-CN" sz="700" dirty="0" smtClean="0">
                  <a:solidFill>
                    <a:prstClr val="black"/>
                  </a:solidFill>
                  <a:latin typeface="微软雅黑" panose="020B0503020204020204" pitchFamily="34" charset="-122"/>
                  <a:sym typeface="+mn-ea"/>
                </a:rPr>
                <a:t>380</a:t>
              </a:r>
              <a:r>
                <a:rPr lang="zh-CN" altLang="en-US" sz="700" dirty="0" smtClean="0">
                  <a:solidFill>
                    <a:prstClr val="black"/>
                  </a:solidFill>
                  <a:latin typeface="微软雅黑" panose="020B0503020204020204" pitchFamily="34" charset="-122"/>
                  <a:sym typeface="+mn-ea"/>
                </a:rPr>
                <a:t>㎡</a:t>
              </a:r>
              <a:endParaRPr lang="zh-CN" altLang="en-US" sz="700" dirty="0">
                <a:solidFill>
                  <a:prstClr val="black"/>
                </a:solidFill>
                <a:latin typeface="微软雅黑" panose="020B0503020204020204" pitchFamily="34" charset="-122"/>
                <a:sym typeface="+mn-ea"/>
              </a:endParaRPr>
            </a:p>
            <a:p>
              <a:pPr defTabSz="914400" fontAlgn="base">
                <a:spcBef>
                  <a:spcPct val="0"/>
                </a:spcBef>
                <a:spcAft>
                  <a:spcPct val="0"/>
                </a:spcAft>
                <a:defRPr/>
              </a:pPr>
              <a:r>
                <a:rPr lang="zh-CN" altLang="en-US" sz="700" dirty="0" smtClean="0">
                  <a:solidFill>
                    <a:prstClr val="black"/>
                  </a:solidFill>
                  <a:latin typeface="微软雅黑" panose="020B0503020204020204" pitchFamily="34" charset="-122"/>
                  <a:sym typeface="+mn-ea"/>
                </a:rPr>
                <a:t>层高</a:t>
              </a:r>
              <a:r>
                <a:rPr lang="en-US" altLang="zh-CN" sz="700" dirty="0">
                  <a:solidFill>
                    <a:prstClr val="black"/>
                  </a:solidFill>
                  <a:latin typeface="微软雅黑" panose="020B0503020204020204" pitchFamily="34" charset="-122"/>
                  <a:sym typeface="+mn-ea"/>
                </a:rPr>
                <a:t>7.9</a:t>
              </a:r>
              <a:r>
                <a:rPr lang="zh-CN" altLang="en-US" sz="700" dirty="0">
                  <a:solidFill>
                    <a:prstClr val="black"/>
                  </a:solidFill>
                  <a:latin typeface="微软雅黑" panose="020B0503020204020204" pitchFamily="34" charset="-122"/>
                  <a:sym typeface="+mn-ea"/>
                </a:rPr>
                <a:t>m，外高</a:t>
              </a:r>
              <a:r>
                <a:rPr lang="en-US" altLang="zh-CN" sz="700" dirty="0">
                  <a:solidFill>
                    <a:prstClr val="black"/>
                  </a:solidFill>
                  <a:latin typeface="微软雅黑" panose="020B0503020204020204" pitchFamily="34" charset="-122"/>
                  <a:sym typeface="+mn-ea"/>
                </a:rPr>
                <a:t>8.5m</a:t>
              </a:r>
            </a:p>
          </p:txBody>
        </p:sp>
        <p:sp>
          <p:nvSpPr>
            <p:cNvPr id="77" name="矩形 76"/>
            <p:cNvSpPr/>
            <p:nvPr/>
          </p:nvSpPr>
          <p:spPr>
            <a:xfrm>
              <a:off x="9249" y="-2470"/>
              <a:ext cx="2429" cy="1193"/>
            </a:xfrm>
            <a:prstGeom prst="rect">
              <a:avLst/>
            </a:prstGeom>
          </p:spPr>
          <p:txBody>
            <a:bodyPr wrap="square">
              <a:spAutoFit/>
            </a:bodyPr>
            <a:lstStyle/>
            <a:p>
              <a:pPr algn="ctr" defTabSz="635000">
                <a:lnSpc>
                  <a:spcPct val="150000"/>
                </a:lnSpc>
                <a:defRPr/>
              </a:pPr>
              <a:r>
                <a:rPr lang="zh-CN" altLang="en-US" sz="1200" dirty="0">
                  <a:solidFill>
                    <a:prstClr val="black"/>
                  </a:solidFill>
                  <a:latin typeface="微软雅黑" panose="020B0503020204020204" pitchFamily="34" charset="-122"/>
                  <a:ea typeface="宋体" panose="02010600030101010101" pitchFamily="2" charset="-122"/>
                </a:rPr>
                <a:t>售后面积：</a:t>
              </a:r>
            </a:p>
            <a:p>
              <a:pPr algn="ctr" defTabSz="635000">
                <a:lnSpc>
                  <a:spcPct val="150000"/>
                </a:lnSpc>
                <a:defRPr/>
              </a:pPr>
              <a:r>
                <a:rPr lang="en-US" altLang="zh-CN" sz="1200" dirty="0" smtClean="0">
                  <a:solidFill>
                    <a:prstClr val="black"/>
                  </a:solidFill>
                  <a:latin typeface="微软雅黑" panose="020B0503020204020204" pitchFamily="34" charset="-122"/>
                  <a:ea typeface="宋体" panose="02010600030101010101" pitchFamily="2" charset="-122"/>
                </a:rPr>
                <a:t>350</a:t>
              </a:r>
              <a:r>
                <a:rPr lang="zh-CN" altLang="en-US" sz="1200" dirty="0" smtClean="0">
                  <a:solidFill>
                    <a:prstClr val="black"/>
                  </a:solidFill>
                  <a:latin typeface="微软雅黑" panose="020B0503020204020204" pitchFamily="34" charset="-122"/>
                  <a:ea typeface="宋体" panose="02010600030101010101" pitchFamily="2" charset="-122"/>
                </a:rPr>
                <a:t>㎡</a:t>
              </a:r>
              <a:endParaRPr lang="zh-CN" altLang="en-US" sz="1200" dirty="0">
                <a:solidFill>
                  <a:prstClr val="black"/>
                </a:solidFill>
                <a:latin typeface="微软雅黑" panose="020B0503020204020204" pitchFamily="34" charset="-122"/>
                <a:ea typeface="宋体" panose="02010600030101010101" pitchFamily="2" charset="-122"/>
              </a:endParaRP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05"/>
            </a:xfrm>
            <a:prstGeom prst="rect">
              <a:avLst/>
            </a:prstGeom>
          </p:spPr>
          <p:txBody>
            <a:bodyPr wrap="square">
              <a:spAutoFit/>
            </a:bodyPr>
            <a:lstStyle/>
            <a:p>
              <a:pPr defTabSz="914400">
                <a:lnSpc>
                  <a:spcPct val="130000"/>
                </a:lnSpc>
                <a:defRPr/>
              </a:pPr>
              <a:r>
                <a:rPr lang="en-US" altLang="zh-CN" sz="1000" dirty="0" smtClean="0">
                  <a:solidFill>
                    <a:prstClr val="black"/>
                  </a:solidFill>
                  <a:latin typeface="微软雅黑" panose="020B0503020204020204" pitchFamily="34" charset="-122"/>
                </a:rPr>
                <a:t>16m</a:t>
              </a:r>
              <a:endParaRPr lang="en-US" altLang="zh-CN" sz="1000" dirty="0">
                <a:solidFill>
                  <a:prstClr val="black"/>
                </a:solidFill>
                <a:latin typeface="微软雅黑" panose="020B0503020204020204" pitchFamily="34" charset="-122"/>
              </a:endParaRPr>
            </a:p>
          </p:txBody>
        </p:sp>
        <p:sp>
          <p:nvSpPr>
            <p:cNvPr id="2" name="TextBox 1"/>
            <p:cNvSpPr txBox="1"/>
            <p:nvPr/>
          </p:nvSpPr>
          <p:spPr>
            <a:xfrm>
              <a:off x="16807" y="-7134"/>
              <a:ext cx="2826" cy="743"/>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smtClean="0">
                  <a:solidFill>
                    <a:prstClr val="black"/>
                  </a:solidFill>
                  <a:latin typeface="微软雅黑" panose="020B0503020204020204" pitchFamily="34" charset="-122"/>
                </a:rPr>
                <a:t>改建</a:t>
              </a:r>
              <a:r>
                <a:rPr lang="en-US" altLang="zh-CN" sz="1400" dirty="0" smtClean="0">
                  <a:solidFill>
                    <a:prstClr val="black"/>
                  </a:solidFill>
                  <a:latin typeface="微软雅黑" panose="020B0503020204020204" pitchFamily="34" charset="-122"/>
                </a:rPr>
                <a:t>B1</a:t>
              </a:r>
              <a:endParaRPr lang="zh-CN" altLang="en-US" sz="1400" dirty="0">
                <a:solidFill>
                  <a:prstClr val="black"/>
                </a:solidFill>
                <a:latin typeface="微软雅黑" panose="020B0503020204020204" pitchFamily="34" charset="-122"/>
              </a:endParaRPr>
            </a:p>
          </p:txBody>
        </p:sp>
        <p:sp>
          <p:nvSpPr>
            <p:cNvPr id="36" name="圆角矩形标注 73"/>
            <p:cNvSpPr/>
            <p:nvPr/>
          </p:nvSpPr>
          <p:spPr bwMode="auto">
            <a:xfrm>
              <a:off x="6916" y="-2967"/>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smtClean="0">
                  <a:solidFill>
                    <a:prstClr val="black"/>
                  </a:solidFill>
                  <a:latin typeface="微软雅黑" panose="020B0503020204020204" pitchFamily="34" charset="-122"/>
                  <a:sym typeface="+mn-ea"/>
                </a:rPr>
                <a:t>售后面积</a:t>
              </a:r>
              <a:r>
                <a:rPr lang="en-US" altLang="zh-CN" sz="700" dirty="0" smtClean="0">
                  <a:solidFill>
                    <a:prstClr val="black"/>
                  </a:solidFill>
                  <a:latin typeface="微软雅黑" panose="020B0503020204020204" pitchFamily="34" charset="-122"/>
                  <a:sym typeface="+mn-ea"/>
                </a:rPr>
                <a:t>380</a:t>
              </a:r>
              <a:r>
                <a:rPr lang="zh-CN" altLang="en-US" sz="700" dirty="0" smtClean="0">
                  <a:solidFill>
                    <a:prstClr val="black"/>
                  </a:solidFill>
                  <a:latin typeface="微软雅黑" panose="020B0503020204020204" pitchFamily="34" charset="-122"/>
                  <a:sym typeface="+mn-ea"/>
                </a:rPr>
                <a:t>㎡</a:t>
              </a:r>
              <a:endParaRPr lang="zh-CN" altLang="en-US" sz="700" dirty="0">
                <a:solidFill>
                  <a:prstClr val="black"/>
                </a:solidFill>
                <a:latin typeface="微软雅黑" panose="020B0503020204020204" pitchFamily="34" charset="-122"/>
                <a:sym typeface="+mn-ea"/>
              </a:endParaRPr>
            </a:p>
          </p:txBody>
        </p:sp>
      </p:grpSp>
      <p:sp>
        <p:nvSpPr>
          <p:cNvPr id="7" name="矩形 6"/>
          <p:cNvSpPr/>
          <p:nvPr/>
        </p:nvSpPr>
        <p:spPr>
          <a:xfrm>
            <a:off x="1475656" y="2959975"/>
            <a:ext cx="6893560" cy="2027525"/>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b="1" dirty="0" smtClean="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①</a:t>
            </a:r>
            <a:r>
              <a:rPr lang="en-US" altLang="zh-CN" b="1" dirty="0" smtClean="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  </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候选地</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fontAlgn="base">
              <a:spcBef>
                <a:spcPct val="0"/>
              </a:spcBef>
              <a:spcAft>
                <a:spcPct val="0"/>
              </a:spcAft>
            </a:pPr>
            <a:endPar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，场地有</a:t>
            </a:r>
            <a:r>
              <a:rPr lang="en-US" altLang="zh-CN"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CAD</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文件</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endPar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cs typeface="Times New Roman" panose="02020603050405020304" pitchFamily="18" charset="0"/>
              </a:rPr>
              <a:t>场地</a:t>
            </a:r>
            <a:r>
              <a:rPr lang="zh-CN" altLang="en-US" b="1" dirty="0">
                <a:solidFill>
                  <a:srgbClr val="FF0000"/>
                </a:solidFill>
                <a:latin typeface="微软雅黑" panose="020B0503020204020204" pitchFamily="34" charset="-122"/>
                <a:cs typeface="Times New Roman" panose="02020603050405020304" pitchFamily="18" charset="0"/>
              </a:rPr>
              <a:t>电容数据</a:t>
            </a:r>
            <a:r>
              <a:rPr lang="zh-CN" altLang="en-US" b="1" dirty="0">
                <a:solidFill>
                  <a:prstClr val="black"/>
                </a:solidFill>
                <a:latin typeface="微软雅黑" panose="020B0503020204020204" pitchFamily="34" charset="-122"/>
                <a:cs typeface="Times New Roman" panose="02020603050405020304" pitchFamily="18" charset="0"/>
              </a:rPr>
              <a:t>提前了解清楚，体验中心至少安装一个快充桩和三个慢充桩；</a:t>
            </a:r>
          </a:p>
          <a:p>
            <a:pPr marL="342900" indent="-342900" fontAlgn="base">
              <a:spcBef>
                <a:spcPct val="0"/>
              </a:spcBef>
              <a:spcAft>
                <a:spcPct val="0"/>
              </a:spcAft>
              <a:buFontTx/>
              <a:buAutoNum type="circleNumDbPlain" startAt="2"/>
            </a:pPr>
            <a:endParaRPr lang="en-US" altLang="zh-CN"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cs typeface="Times New Roman" panose="02020603050405020304" pitchFamily="18" charset="0"/>
              </a:rPr>
              <a:t>资料填写完成后删除本框</a:t>
            </a:r>
            <a:endParaRPr lang="zh-CN" altLang="en-US" b="1" dirty="0">
              <a:solidFill>
                <a:srgbClr val="FF0000"/>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27883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58240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8" name="矩形 17"/>
          <p:cNvSpPr/>
          <p:nvPr/>
        </p:nvSpPr>
        <p:spPr>
          <a:xfrm>
            <a:off x="6366661" y="6356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2" name="TextBox 1"/>
          <p:cNvSpPr txBox="1"/>
          <p:nvPr/>
        </p:nvSpPr>
        <p:spPr>
          <a:xfrm>
            <a:off x="3491880" y="613178"/>
            <a:ext cx="5008476"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2">
            <a:lum bright="12000" contrast="12000"/>
          </a:blip>
          <a:stretch>
            <a:fillRect/>
          </a:stretch>
        </p:blipFill>
        <p:spPr>
          <a:xfrm>
            <a:off x="564" y="3254082"/>
            <a:ext cx="9142871" cy="1880638"/>
          </a:xfrm>
          <a:prstGeom prst="rect">
            <a:avLst/>
          </a:prstGeom>
        </p:spPr>
      </p:pic>
      <p:pic>
        <p:nvPicPr>
          <p:cNvPr id="5" name="图片 4" descr="IMG_20210819_152923"/>
          <p:cNvPicPr>
            <a:picLocks noChangeAspect="1"/>
          </p:cNvPicPr>
          <p:nvPr/>
        </p:nvPicPr>
        <p:blipFill>
          <a:blip r:embed="rId3">
            <a:lum bright="18000" contrast="12000"/>
          </a:blip>
          <a:stretch>
            <a:fillRect/>
          </a:stretch>
        </p:blipFill>
        <p:spPr>
          <a:xfrm>
            <a:off x="564" y="1093461"/>
            <a:ext cx="9142871" cy="1880638"/>
          </a:xfrm>
          <a:prstGeom prst="rect">
            <a:avLst/>
          </a:prstGeom>
        </p:spPr>
      </p:pic>
      <p:sp>
        <p:nvSpPr>
          <p:cNvPr id="8" name="TextBox 17"/>
          <p:cNvSpPr txBox="1">
            <a:spLocks noChangeArrowheads="1"/>
          </p:cNvSpPr>
          <p:nvPr/>
        </p:nvSpPr>
        <p:spPr bwMode="auto">
          <a:xfrm>
            <a:off x="60692" y="799134"/>
            <a:ext cx="1886343" cy="33083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8707" y="2911953"/>
            <a:ext cx="1886343" cy="33083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693462"/>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21" name="圆角矩形标注 20"/>
          <p:cNvSpPr>
            <a:spLocks noChangeArrowheads="1"/>
          </p:cNvSpPr>
          <p:nvPr/>
        </p:nvSpPr>
        <p:spPr bwMode="auto">
          <a:xfrm>
            <a:off x="4787810" y="1165875"/>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22" name="圆角矩形标注 21"/>
          <p:cNvSpPr/>
          <p:nvPr/>
        </p:nvSpPr>
        <p:spPr bwMode="auto">
          <a:xfrm>
            <a:off x="1316122" y="1453462"/>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381081"/>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381081"/>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614083"/>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469955"/>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542336"/>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758209"/>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蔚来</a:t>
            </a:r>
          </a:p>
        </p:txBody>
      </p:sp>
      <p:sp>
        <p:nvSpPr>
          <p:cNvPr id="6" name="矩形 5"/>
          <p:cNvSpPr/>
          <p:nvPr/>
        </p:nvSpPr>
        <p:spPr>
          <a:xfrm>
            <a:off x="114292" y="2516599"/>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b="1" dirty="0">
                <a:solidFill>
                  <a:srgbClr val="FF0000"/>
                </a:solidFill>
                <a:latin typeface="微软雅黑" panose="020B0503020204020204" pitchFamily="34" charset="-122"/>
                <a:cs typeface="Times New Roman" panose="02020603050405020304" pitchFamily="18" charset="0"/>
              </a:rPr>
              <a:t>候选场地正面及对面</a:t>
            </a:r>
            <a:r>
              <a:rPr lang="en-US" altLang="zh-CN" b="1" dirty="0">
                <a:solidFill>
                  <a:srgbClr val="FF0000"/>
                </a:solidFill>
                <a:latin typeface="微软雅黑" panose="020B0503020204020204" pitchFamily="34" charset="-122"/>
                <a:cs typeface="Times New Roman" panose="02020603050405020304" pitchFamily="18" charset="0"/>
              </a:rPr>
              <a:t>180°</a:t>
            </a:r>
            <a:r>
              <a:rPr lang="zh-CN" altLang="en-US" b="1" dirty="0">
                <a:solidFill>
                  <a:srgbClr val="FF0000"/>
                </a:solidFill>
                <a:latin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b="1" dirty="0">
                <a:solidFill>
                  <a:srgbClr val="FF0000"/>
                </a:solidFill>
                <a:latin typeface="微软雅黑" panose="020B0503020204020204" pitchFamily="34" charset="-122"/>
                <a:cs typeface="Times New Roman" panose="02020603050405020304" pitchFamily="18" charset="0"/>
              </a:rPr>
              <a:t>/</a:t>
            </a:r>
            <a:r>
              <a:rPr lang="zh-CN" altLang="en-US" b="1" dirty="0">
                <a:solidFill>
                  <a:srgbClr val="FF0000"/>
                </a:solidFill>
                <a:latin typeface="微软雅黑" panose="020B0503020204020204" pitchFamily="34" charset="-122"/>
                <a:cs typeface="Times New Roman" panose="02020603050405020304" pitchFamily="18" charset="0"/>
              </a:rPr>
              <a:t>压缩导致照片变形；</a:t>
            </a:r>
            <a:endParaRPr lang="en-US" altLang="zh-CN"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cs typeface="微软雅黑" panose="020B0503020204020204" pitchFamily="34" charset="-122"/>
              </a:rPr>
              <a:t>拟建店场地照片（用</a:t>
            </a:r>
            <a:r>
              <a:rPr lang="zh-CN" altLang="en-US" b="1" dirty="0">
                <a:solidFill>
                  <a:srgbClr val="FF0000"/>
                </a:solidFill>
                <a:latin typeface="微软雅黑" panose="020B0503020204020204" pitchFamily="34" charset="-122"/>
                <a:cs typeface="微软雅黑" panose="020B0503020204020204" pitchFamily="34" charset="-122"/>
              </a:rPr>
              <a:t>红框线标示出场地的具体位置</a:t>
            </a:r>
            <a:r>
              <a:rPr lang="zh-CN" altLang="en-US" b="1" dirty="0">
                <a:solidFill>
                  <a:prstClr val="black"/>
                </a:solidFill>
                <a:latin typeface="微软雅黑" panose="020B0503020204020204" pitchFamily="34" charset="-122"/>
                <a:cs typeface="微软雅黑" panose="020B0503020204020204" pitchFamily="34" charset="-122"/>
              </a:rPr>
              <a:t>）；</a:t>
            </a:r>
          </a:p>
          <a:p>
            <a:pPr fontAlgn="base">
              <a:spcBef>
                <a:spcPct val="0"/>
              </a:spcBef>
              <a:spcAft>
                <a:spcPct val="0"/>
              </a:spcAft>
            </a:pPr>
            <a:endParaRPr lang="en-US" altLang="zh-CN"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cs typeface="Times New Roman" panose="02020603050405020304" pitchFamily="18" charset="0"/>
              </a:rPr>
              <a:t>资料填写完成后删除本框</a:t>
            </a:r>
          </a:p>
        </p:txBody>
      </p:sp>
    </p:spTree>
    <p:extLst>
      <p:ext uri="{BB962C8B-B14F-4D97-AF65-F5344CB8AC3E}">
        <p14:creationId xmlns:p14="http://schemas.microsoft.com/office/powerpoint/2010/main" val="383502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59541" y="93805"/>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申请书制作说明</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9" name="矩形 8"/>
          <p:cNvSpPr/>
          <p:nvPr/>
        </p:nvSpPr>
        <p:spPr>
          <a:xfrm>
            <a:off x="185051" y="608996"/>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a:t>
            </a:r>
            <a:r>
              <a:rPr lang="zh-CN" altLang="zh-CN" sz="1000" kern="100" dirty="0" smtClean="0">
                <a:latin typeface="微软雅黑" panose="020B0503020204020204" pitchFamily="34" charset="-122"/>
                <a:ea typeface="微软雅黑" panose="020B0503020204020204" pitchFamily="34" charset="-122"/>
              </a:rPr>
              <a:t>加入</a:t>
            </a:r>
            <a:r>
              <a:rPr lang="zh-CN" altLang="en-US" sz="1000" kern="100" dirty="0" smtClean="0">
                <a:latin typeface="微软雅黑" panose="020B0503020204020204" pitchFamily="34" charset="-122"/>
                <a:ea typeface="微软雅黑" panose="020B0503020204020204" pitchFamily="34" charset="-122"/>
              </a:rPr>
              <a:t>广汽埃安新能源汽车股份有限公司</a:t>
            </a:r>
            <a:r>
              <a:rPr lang="zh-CN" altLang="zh-CN" sz="1000" kern="100" dirty="0" smtClean="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以下简称广汽埃安）授权经销商选择程序，请严格按照要求格式如实填写本申请书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smtClean="0">
                <a:latin typeface="微软雅黑" panose="020B0503020204020204" pitchFamily="34" charset="-122"/>
                <a:ea typeface="微软雅黑" panose="020B0503020204020204" pitchFamily="34" charset="-122"/>
              </a:rPr>
              <a:t>广汽埃安新能源汽车股份有限公司   埃安</a:t>
            </a:r>
            <a:r>
              <a:rPr lang="zh-CN" altLang="en-US" sz="1000" kern="100" dirty="0">
                <a:latin typeface="微软雅黑" panose="020B0503020204020204" pitchFamily="34" charset="-122"/>
                <a:ea typeface="微软雅黑" panose="020B0503020204020204" pitchFamily="34" charset="-122"/>
              </a:rPr>
              <a:t>营销本部 </a:t>
            </a:r>
            <a:r>
              <a:rPr lang="zh-CN" altLang="en-US" sz="1000" kern="100" dirty="0" smtClean="0">
                <a:latin typeface="微软雅黑" panose="020B0503020204020204" pitchFamily="34" charset="-122"/>
                <a:ea typeface="微软雅黑" panose="020B0503020204020204" pitchFamily="34" charset="-122"/>
              </a:rPr>
              <a:t>  </a:t>
            </a:r>
            <a:r>
              <a:rPr lang="zh-CN" altLang="en-US" sz="1000" kern="100" dirty="0">
                <a:latin typeface="微软雅黑" panose="020B0503020204020204" pitchFamily="34" charset="-122"/>
                <a:ea typeface="微软雅黑" panose="020B0503020204020204" pitchFamily="34" charset="-122"/>
              </a:rPr>
              <a:t>销售运营部   渠道发展</a:t>
            </a:r>
          </a:p>
          <a:p>
            <a:pPr marL="511175">
              <a:lnSpc>
                <a:spcPct val="150000"/>
              </a:lnSpc>
            </a:pPr>
            <a:r>
              <a:rPr lang="zh-CN" altLang="zh-CN" sz="1000" kern="100" dirty="0" smtClean="0">
                <a:latin typeface="微软雅黑" panose="020B0503020204020204" pitchFamily="34" charset="-122"/>
                <a:ea typeface="微软雅黑" panose="020B0503020204020204" pitchFamily="34" charset="-122"/>
              </a:rPr>
              <a:t>电话：</a:t>
            </a:r>
            <a:r>
              <a:rPr lang="en-US" altLang="zh-CN" sz="1000" kern="100" dirty="0" smtClean="0">
                <a:latin typeface="微软雅黑" panose="020B0503020204020204" pitchFamily="34" charset="-122"/>
                <a:ea typeface="微软雅黑" panose="020B0503020204020204" pitchFamily="34" charset="-122"/>
              </a:rPr>
              <a:t>13650954004</a:t>
            </a:r>
            <a:r>
              <a:rPr lang="zh-CN" altLang="en-US" sz="1000" kern="100" dirty="0" smtClean="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申</a:t>
            </a:r>
            <a:r>
              <a:rPr lang="zh-CN" altLang="en-US" sz="1000" kern="100" dirty="0" smtClean="0">
                <a:latin typeface="微软雅黑" panose="020B0503020204020204" pitchFamily="34" charset="-122"/>
                <a:ea typeface="微软雅黑" panose="020B0503020204020204" pitchFamily="34" charset="-122"/>
              </a:rPr>
              <a:t>先生</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364429"/>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提交</a:t>
            </a:r>
            <a:endParaRPr lang="en-US" altLang="zh-CN"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90326"/>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3" name="矩形 12"/>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2" cstate="hqprint"/>
          <a:srcRect l="4633" r="4633"/>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3" cstate="hqprint"/>
          <a:srcRect l="4633" r="4633"/>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展厅外观</a:t>
            </a: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展厅外观</a:t>
            </a: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cs typeface="Times New Roman" panose="02020603050405020304" pitchFamily="18" charset="0"/>
              </a:rPr>
              <a:t>广角模式</a:t>
            </a:r>
            <a:r>
              <a:rPr lang="zh-CN" altLang="en-US" sz="1400" b="1" dirty="0" smtClean="0">
                <a:solidFill>
                  <a:prstClr val="black"/>
                </a:solidFill>
                <a:latin typeface="微软雅黑" panose="020B0503020204020204" pitchFamily="34" charset="-122"/>
                <a:cs typeface="Times New Roman" panose="02020603050405020304" pitchFamily="18" charset="0"/>
              </a:rPr>
              <a:t>拍摄，照片横拍，比例</a:t>
            </a:r>
            <a:r>
              <a:rPr lang="en-US" altLang="zh-CN" sz="1400" b="1" dirty="0" smtClean="0">
                <a:solidFill>
                  <a:prstClr val="black"/>
                </a:solidFill>
                <a:latin typeface="微软雅黑" panose="020B0503020204020204" pitchFamily="34" charset="-122"/>
                <a:cs typeface="Times New Roman" panose="02020603050405020304" pitchFamily="18" charset="0"/>
              </a:rPr>
              <a:t>4:3</a:t>
            </a: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95978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8283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3" name="矩形 12"/>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a16="http://schemas.microsoft.com/office/drawing/2014/main" xmlns="" id="{F542D165-FFD5-BF11-D1DD-C501D2C3CD64}"/>
              </a:ext>
            </a:extLst>
          </p:cNvPr>
          <p:cNvPicPr>
            <a:picLocks noChangeAspect="1"/>
          </p:cNvPicPr>
          <p:nvPr/>
        </p:nvPicPr>
        <p:blipFill rotWithShape="1">
          <a:blip r:embed="rId2" cstate="hqprint"/>
          <a:srcRect l="4633" r="4633"/>
          <a:stretch/>
        </p:blipFill>
        <p:spPr>
          <a:xfrm>
            <a:off x="5004724" y="1791204"/>
            <a:ext cx="2879644" cy="2159733"/>
          </a:xfrm>
          <a:prstGeom prst="rect">
            <a:avLst/>
          </a:prstGeom>
        </p:spPr>
      </p:pic>
      <p:pic>
        <p:nvPicPr>
          <p:cNvPr id="6" name="图片 5" descr="IMG_20210819_154503">
            <a:extLst>
              <a:ext uri="{FF2B5EF4-FFF2-40B4-BE49-F238E27FC236}">
                <a16:creationId xmlns:a16="http://schemas.microsoft.com/office/drawing/2014/main" xmlns="" id="{ED54FC55-0D4C-ECDE-5149-920F641E5AA1}"/>
              </a:ext>
            </a:extLst>
          </p:cNvPr>
          <p:cNvPicPr>
            <a:picLocks noChangeAspect="1"/>
          </p:cNvPicPr>
          <p:nvPr/>
        </p:nvPicPr>
        <p:blipFill rotWithShape="1">
          <a:blip r:embed="rId3" cstate="hqprint"/>
          <a:srcRect l="4633" r="4633"/>
          <a:stretch/>
        </p:blipFill>
        <p:spPr>
          <a:xfrm>
            <a:off x="1268523" y="1791204"/>
            <a:ext cx="2879644" cy="2159733"/>
          </a:xfrm>
          <a:prstGeom prst="rect">
            <a:avLst/>
          </a:prstGeom>
        </p:spPr>
      </p:pic>
      <p:sp>
        <p:nvSpPr>
          <p:cNvPr id="7" name="矩形 6">
            <a:extLst>
              <a:ext uri="{FF2B5EF4-FFF2-40B4-BE49-F238E27FC236}">
                <a16:creationId xmlns:a16="http://schemas.microsoft.com/office/drawing/2014/main" xmlns="" id="{CFB8327C-8A90-43A2-022E-9074AFBF5EC7}"/>
              </a:ext>
            </a:extLst>
          </p:cNvPr>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展厅内部</a:t>
            </a:r>
          </a:p>
        </p:txBody>
      </p:sp>
      <p:sp>
        <p:nvSpPr>
          <p:cNvPr id="9" name="矩形 8">
            <a:extLst>
              <a:ext uri="{FF2B5EF4-FFF2-40B4-BE49-F238E27FC236}">
                <a16:creationId xmlns:a16="http://schemas.microsoft.com/office/drawing/2014/main" xmlns="" id="{D319DEAE-B894-12E2-956A-5F5BC3EF7AB3}"/>
              </a:ext>
            </a:extLst>
          </p:cNvPr>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展厅内部</a:t>
            </a:r>
          </a:p>
        </p:txBody>
      </p:sp>
      <p:sp>
        <p:nvSpPr>
          <p:cNvPr id="10" name="矩形 9">
            <a:extLst>
              <a:ext uri="{FF2B5EF4-FFF2-40B4-BE49-F238E27FC236}">
                <a16:creationId xmlns:a16="http://schemas.microsoft.com/office/drawing/2014/main" xmlns="" id="{3A41F83D-84CF-FD4D-31F7-481B83AAE49D}"/>
              </a:ext>
            </a:extLst>
          </p:cNvPr>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cs typeface="Times New Roman" panose="02020603050405020304" pitchFamily="18" charset="0"/>
                <a:sym typeface="+mn-ea"/>
              </a:rPr>
              <a:t>广角模式</a:t>
            </a:r>
            <a:r>
              <a:rPr lang="zh-CN" altLang="en-US" sz="1400" b="1" dirty="0">
                <a:solidFill>
                  <a:prstClr val="black"/>
                </a:solidFill>
                <a:latin typeface="微软雅黑" panose="020B0503020204020204" pitchFamily="34" charset="-122"/>
                <a:cs typeface="Times New Roman" panose="02020603050405020304" pitchFamily="18" charset="0"/>
                <a:sym typeface="+mn-ea"/>
              </a:rPr>
              <a:t>拍摄</a:t>
            </a:r>
            <a:r>
              <a:rPr lang="zh-CN" altLang="en-US" sz="1400" b="1" dirty="0" smtClean="0">
                <a:solidFill>
                  <a:prstClr val="black"/>
                </a:solidFill>
                <a:latin typeface="微软雅黑" panose="020B0503020204020204" pitchFamily="34" charset="-122"/>
                <a:cs typeface="Times New Roman" panose="02020603050405020304" pitchFamily="18" charset="0"/>
                <a:sym typeface="+mn-ea"/>
              </a:rPr>
              <a:t>，照片横拍，比例</a:t>
            </a:r>
            <a:r>
              <a:rPr lang="en-US" altLang="zh-CN" sz="1400" b="1" dirty="0" smtClean="0">
                <a:solidFill>
                  <a:prstClr val="black"/>
                </a:solidFill>
                <a:latin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3529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912940"/>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sp>
        <p:nvSpPr>
          <p:cNvPr id="13" name="矩形 12"/>
          <p:cNvSpPr/>
          <p:nvPr/>
        </p:nvSpPr>
        <p:spPr>
          <a:xfrm>
            <a:off x="6366661" y="5147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a:solidFill>
                <a:prstClr val="black"/>
              </a:solidFill>
            </a:endParaRPr>
          </a:p>
        </p:txBody>
      </p:sp>
      <p:pic>
        <p:nvPicPr>
          <p:cNvPr id="14" name="Picture 4"/>
          <p:cNvPicPr>
            <a:picLocks noChangeAspect="1" noChangeArrowheads="1"/>
          </p:cNvPicPr>
          <p:nvPr/>
        </p:nvPicPr>
        <p:blipFill>
          <a:blip r:embed="rId2" cstate="screen"/>
          <a:srcRect/>
          <a:stretch>
            <a:fillRect/>
          </a:stretch>
        </p:blipFill>
        <p:spPr bwMode="auto">
          <a:xfrm>
            <a:off x="5297618" y="1288840"/>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screen"/>
          <a:srcRect l="329" r="329"/>
          <a:stretch/>
        </p:blipFill>
        <p:spPr bwMode="auto">
          <a:xfrm>
            <a:off x="941169" y="1285441"/>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285439"/>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rPr>
              <a:t>机修车间</a:t>
            </a:r>
          </a:p>
        </p:txBody>
      </p:sp>
      <p:sp>
        <p:nvSpPr>
          <p:cNvPr id="17" name="矩形 16"/>
          <p:cNvSpPr/>
          <p:nvPr/>
        </p:nvSpPr>
        <p:spPr bwMode="auto">
          <a:xfrm>
            <a:off x="5297618" y="1285438"/>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rPr>
              <a:t>钣喷车间</a:t>
            </a:r>
          </a:p>
        </p:txBody>
      </p:sp>
      <p:sp>
        <p:nvSpPr>
          <p:cNvPr id="18" name="矩形 17"/>
          <p:cNvSpPr/>
          <p:nvPr/>
        </p:nvSpPr>
        <p:spPr>
          <a:xfrm>
            <a:off x="35496" y="62753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518455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855592" y="42494"/>
            <a:ext cx="4240859" cy="396583"/>
          </a:xfrm>
          <a:prstGeom prst="rect">
            <a:avLst/>
          </a:prstGeom>
        </p:spPr>
        <p:txBody>
          <a:bodyPr wrap="square" anchor="ctr" anchorCtr="0">
            <a:spAutoFit/>
          </a:bodyPr>
          <a:lstStyle/>
          <a:p>
            <a:pPr algn="r">
              <a:lnSpc>
                <a:spcPct val="120000"/>
              </a:lnSpc>
            </a:pPr>
            <a:r>
              <a:rPr lang="zh-CN" altLang="en-US" sz="1800" b="1" kern="100">
                <a:solidFill>
                  <a:srgbClr val="2DCAD1"/>
                </a:solidFill>
                <a:latin typeface="微软雅黑" panose="020B0503020204020204" pitchFamily="34" charset="-122"/>
                <a:ea typeface="微软雅黑" panose="020B0503020204020204" pitchFamily="34" charset="-122"/>
              </a:rPr>
              <a:t>教程</a:t>
            </a:r>
            <a:r>
              <a:rPr lang="en-US" altLang="zh-CN" sz="1800" b="1" kern="10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p>
        </p:txBody>
      </p:sp>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934933063"/>
              </p:ext>
            </p:extLst>
          </p:nvPr>
        </p:nvGraphicFramePr>
        <p:xfrm>
          <a:off x="29136" y="572460"/>
          <a:ext cx="9067165" cy="4542155"/>
        </p:xfrm>
        <a:graphic>
          <a:graphicData uri="http://schemas.openxmlformats.org/drawingml/2006/table">
            <a:tbl>
              <a:tblPr/>
              <a:tblGrid>
                <a:gridCol w="981710">
                  <a:extLst>
                    <a:ext uri="{9D8B030D-6E8A-4147-A177-3AD203B41FA5}">
                      <a16:colId xmlns="" xmlns:a16="http://schemas.microsoft.com/office/drawing/2014/main" val="20000"/>
                    </a:ext>
                  </a:extLst>
                </a:gridCol>
                <a:gridCol w="1871345">
                  <a:extLst>
                    <a:ext uri="{9D8B030D-6E8A-4147-A177-3AD203B41FA5}">
                      <a16:colId xmlns="" xmlns:a16="http://schemas.microsoft.com/office/drawing/2014/main" val="20001"/>
                    </a:ext>
                  </a:extLst>
                </a:gridCol>
                <a:gridCol w="6214110">
                  <a:extLst>
                    <a:ext uri="{9D8B030D-6E8A-4147-A177-3AD203B41FA5}">
                      <a16:colId xmlns="" xmlns:a16="http://schemas.microsoft.com/office/drawing/2014/main" val="20002"/>
                    </a:ext>
                  </a:extLst>
                </a:gridCol>
              </a:tblGrid>
              <a:tr h="353060">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09486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r>
                        <a:rPr lang="zh-CN" altLang="en-US" sz="1200" b="0" i="0" u="none" strike="noStrike" dirty="0" smtClean="0">
                          <a:effectLst/>
                          <a:latin typeface="微软雅黑" panose="020B0503020204020204" pitchFamily="34" charset="-122"/>
                          <a:ea typeface="微软雅黑" panose="020B0503020204020204" pitchFamily="34" charset="-122"/>
                        </a:rPr>
                        <a:t>°</a:t>
                      </a:r>
                      <a:endParaRPr lang="zh-CN" altLang="en-US" sz="1200" b="0" i="0" u="none" strike="noStrike" dirty="0">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09423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10" name="弧形 9"/>
          <p:cNvSpPr/>
          <p:nvPr/>
        </p:nvSpPr>
        <p:spPr>
          <a:xfrm rot="17460000">
            <a:off x="5632319" y="2724845"/>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989604"/>
            <a:ext cx="3167624" cy="1953654"/>
            <a:chOff x="7202" y="1103"/>
            <a:chExt cx="4989" cy="3322"/>
          </a:xfrm>
        </p:grpSpPr>
        <p:pic>
          <p:nvPicPr>
            <p:cNvPr id="2" name="图片 1"/>
            <p:cNvPicPr>
              <a:picLocks noChangeAspect="1"/>
            </p:cNvPicPr>
            <p:nvPr/>
          </p:nvPicPr>
          <p:blipFill>
            <a:blip r:embed="rId3"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3072762"/>
            <a:ext cx="3455878" cy="1945400"/>
            <a:chOff x="6543" y="4670"/>
            <a:chExt cx="5443" cy="3166"/>
          </a:xfrm>
        </p:grpSpPr>
        <p:pic>
          <p:nvPicPr>
            <p:cNvPr id="13" name="图片 12"/>
            <p:cNvPicPr>
              <a:picLocks noChangeAspect="1"/>
            </p:cNvPicPr>
            <p:nvPr/>
          </p:nvPicPr>
          <p:blipFill>
            <a:blip r:embed="rId3"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534605"/>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a:extLst>
              <a:ext uri="{FF2B5EF4-FFF2-40B4-BE49-F238E27FC236}">
                <a16:creationId xmlns="" xmlns:a16="http://schemas.microsoft.com/office/drawing/2014/main" id="{6EB104F3-FB8F-5C4C-4FD2-C371EE4C0B89}"/>
              </a:ext>
            </a:extLst>
          </p:cNvPr>
          <p:cNvSpPr/>
          <p:nvPr/>
        </p:nvSpPr>
        <p:spPr>
          <a:xfrm>
            <a:off x="1144304" y="2727404"/>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示意</a:t>
            </a:r>
            <a:endParaRPr lang="en-US" altLang="zh-CN" sz="14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586775"/>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95290" y="2234847"/>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50927" y="1191348"/>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599764"/>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516956" y="1191348"/>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694787"/>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77216" y="2445207"/>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204017" y="595817"/>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317990" y="849733"/>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p>
        </p:txBody>
      </p:sp>
      <p:sp>
        <p:nvSpPr>
          <p:cNvPr id="12" name="矩形 11"/>
          <p:cNvSpPr/>
          <p:nvPr/>
        </p:nvSpPr>
        <p:spPr>
          <a:xfrm>
            <a:off x="6366661" y="6356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4164" y="2419406"/>
            <a:ext cx="8547766"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gn="ctr">
              <a:lnSpc>
                <a:spcPct val="150000"/>
              </a:lnSpc>
            </a:pPr>
            <a:r>
              <a:rPr lang="zh-CN" altLang="en-US" sz="2400" dirty="0" smtClean="0">
                <a:latin typeface="微软雅黑" panose="020B0503020204020204" pitchFamily="34" charset="-122"/>
                <a:ea typeface="微软雅黑" panose="020B0503020204020204" pitchFamily="34" charset="-122"/>
              </a:rPr>
              <a:t>请</a:t>
            </a:r>
            <a:r>
              <a:rPr lang="zh-CN" altLang="en-US" sz="2400" dirty="0">
                <a:latin typeface="微软雅黑" panose="020B0503020204020204" pitchFamily="34" charset="-122"/>
                <a:ea typeface="微软雅黑" panose="020B0503020204020204" pitchFamily="34" charset="-122"/>
              </a:rPr>
              <a:t>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a:t>
            </a:r>
            <a:r>
              <a:rPr lang="zh-CN" altLang="en-US" sz="2400" dirty="0" smtClean="0">
                <a:latin typeface="微软雅黑" panose="020B0503020204020204" pitchFamily="34" charset="-122"/>
                <a:ea typeface="微软雅黑" panose="020B0503020204020204" pitchFamily="34" charset="-122"/>
              </a:rPr>
              <a:t>反馈，若无则此页删除</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6300192" y="7509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57557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smtClean="0"/>
              <a:t>5</a:t>
            </a:r>
            <a:r>
              <a:rPr lang="zh-CN" altLang="en-US" dirty="0" smtClean="0"/>
              <a:t>）</a:t>
            </a:r>
            <a:r>
              <a:rPr lang="zh-CN" altLang="en-US" dirty="0"/>
              <a:t>该店人员架构及配备情况：</a:t>
            </a:r>
          </a:p>
        </p:txBody>
      </p:sp>
      <p:sp>
        <p:nvSpPr>
          <p:cNvPr id="10" name="矩形 9"/>
          <p:cNvSpPr/>
          <p:nvPr/>
        </p:nvSpPr>
        <p:spPr>
          <a:xfrm>
            <a:off x="204017" y="58892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04017" y="842836"/>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及其</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他</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已有候选人员岗位的请填写具体</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p>
        </p:txBody>
      </p:sp>
      <p:sp>
        <p:nvSpPr>
          <p:cNvPr id="64" name="矩形 63"/>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81282469"/>
              </p:ext>
            </p:extLst>
          </p:nvPr>
        </p:nvGraphicFramePr>
        <p:xfrm>
          <a:off x="1062703" y="1124117"/>
          <a:ext cx="7018593" cy="3967913"/>
        </p:xfrm>
        <a:graphic>
          <a:graphicData uri="http://schemas.openxmlformats.org/drawingml/2006/table">
            <a:tbl>
              <a:tblPr/>
              <a:tblGrid>
                <a:gridCol w="866113"/>
                <a:gridCol w="1451353">
                  <a:extLst>
                    <a:ext uri="{9D8B030D-6E8A-4147-A177-3AD203B41FA5}">
                      <a16:colId xmlns="" xmlns:a16="http://schemas.microsoft.com/office/drawing/2014/main" val="20002"/>
                    </a:ext>
                  </a:extLst>
                </a:gridCol>
                <a:gridCol w="1703763">
                  <a:extLst>
                    <a:ext uri="{9D8B030D-6E8A-4147-A177-3AD203B41FA5}">
                      <a16:colId xmlns="" xmlns:a16="http://schemas.microsoft.com/office/drawing/2014/main" val="20003"/>
                    </a:ext>
                  </a:extLst>
                </a:gridCol>
                <a:gridCol w="1498682">
                  <a:extLst>
                    <a:ext uri="{9D8B030D-6E8A-4147-A177-3AD203B41FA5}">
                      <a16:colId xmlns="" xmlns:a16="http://schemas.microsoft.com/office/drawing/2014/main" val="20004"/>
                    </a:ext>
                  </a:extLst>
                </a:gridCol>
                <a:gridCol w="1498682"/>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人员数量配备参考</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计划配备人员数量</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候选人员姓名</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总经理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rowSpan="7">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网销经理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市场经理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分销经理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内训师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试驾专员</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248579">
                <a:tc rowSpan="5">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售后服务端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服务经理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技术主管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配件经理</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2"/>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服务顾问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3"/>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机修技师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4"/>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66661" y="85567"/>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a:xfrm>
            <a:off x="383748" y="566361"/>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583864" y="945735"/>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a:t>
            </a:r>
            <a:r>
              <a:rPr lang="zh-CN" altLang="en-US" sz="1200" dirty="0" smtClean="0">
                <a:latin typeface="微软雅黑" panose="020B0503020204020204" pitchFamily="34" charset="-122"/>
                <a:ea typeface="微软雅黑" panose="020B0503020204020204" pitchFamily="34" charset="-122"/>
              </a:rPr>
              <a:t>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smtClean="0">
                <a:latin typeface="微软雅黑" panose="020B0503020204020204" pitchFamily="34" charset="-122"/>
                <a:ea typeface="微软雅黑" panose="020B0503020204020204" pitchFamily="34" charset="-122"/>
              </a:rPr>
              <a:t>零售及大</a:t>
            </a:r>
            <a:r>
              <a:rPr lang="zh-CN" altLang="en-US" sz="1200" dirty="0">
                <a:latin typeface="微软雅黑" panose="020B0503020204020204" pitchFamily="34" charset="-122"/>
                <a:ea typeface="微软雅黑" panose="020B0503020204020204" pitchFamily="34" charset="-122"/>
              </a:rPr>
              <a:t>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a:t>
            </a:r>
            <a:r>
              <a:rPr lang="zh-CN" altLang="en-US" sz="1200" dirty="0" smtClean="0">
                <a:latin typeface="微软雅黑" panose="020B0503020204020204" pitchFamily="34" charset="-122"/>
                <a:ea typeface="微软雅黑" panose="020B0503020204020204" pitchFamily="34" charset="-122"/>
              </a:rPr>
              <a:t>规模）</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1663931356"/>
              </p:ext>
            </p:extLst>
          </p:nvPr>
        </p:nvGraphicFramePr>
        <p:xfrm>
          <a:off x="307572" y="3785568"/>
          <a:ext cx="8252565" cy="1340370"/>
        </p:xfrm>
        <a:graphic>
          <a:graphicData uri="http://schemas.openxmlformats.org/drawingml/2006/table">
            <a:tbl>
              <a:tblPr/>
              <a:tblGrid>
                <a:gridCol w="1886300">
                  <a:extLst>
                    <a:ext uri="{9D8B030D-6E8A-4147-A177-3AD203B41FA5}">
                      <a16:colId xmlns="" xmlns:a16="http://schemas.microsoft.com/office/drawing/2014/main" val="20000"/>
                    </a:ext>
                  </a:extLst>
                </a:gridCol>
                <a:gridCol w="1273253">
                  <a:extLst>
                    <a:ext uri="{9D8B030D-6E8A-4147-A177-3AD203B41FA5}">
                      <a16:colId xmlns="" xmlns:a16="http://schemas.microsoft.com/office/drawing/2014/main" val="20001"/>
                    </a:ext>
                  </a:extLst>
                </a:gridCol>
                <a:gridCol w="1273253">
                  <a:extLst>
                    <a:ext uri="{9D8B030D-6E8A-4147-A177-3AD203B41FA5}">
                      <a16:colId xmlns="" xmlns:a16="http://schemas.microsoft.com/office/drawing/2014/main" val="20002"/>
                    </a:ext>
                  </a:extLst>
                </a:gridCol>
                <a:gridCol w="1273253">
                  <a:extLst>
                    <a:ext uri="{9D8B030D-6E8A-4147-A177-3AD203B41FA5}">
                      <a16:colId xmlns="" xmlns:a16="http://schemas.microsoft.com/office/drawing/2014/main" val="20003"/>
                    </a:ext>
                  </a:extLst>
                </a:gridCol>
                <a:gridCol w="1273253">
                  <a:extLst>
                    <a:ext uri="{9D8B030D-6E8A-4147-A177-3AD203B41FA5}">
                      <a16:colId xmlns="" xmlns:a16="http://schemas.microsoft.com/office/drawing/2014/main" val="20004"/>
                    </a:ext>
                  </a:extLst>
                </a:gridCol>
                <a:gridCol w="1273253">
                  <a:extLst>
                    <a:ext uri="{9D8B030D-6E8A-4147-A177-3AD203B41FA5}">
                      <a16:colId xmlns="" xmlns:a16="http://schemas.microsoft.com/office/drawing/2014/main" val="20005"/>
                    </a:ext>
                  </a:extLst>
                </a:gridCol>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零售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网约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出租车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政企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其它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68074">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3" name="矩形 2"/>
          <p:cNvSpPr/>
          <p:nvPr/>
        </p:nvSpPr>
        <p:spPr>
          <a:xfrm>
            <a:off x="232174" y="555526"/>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336489" y="834842"/>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p>
        </p:txBody>
      </p:sp>
      <p:sp>
        <p:nvSpPr>
          <p:cNvPr id="6" name="TextBox 6"/>
          <p:cNvSpPr txBox="1"/>
          <p:nvPr/>
        </p:nvSpPr>
        <p:spPr>
          <a:xfrm>
            <a:off x="7625712" y="869850"/>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307571" y="2029554"/>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销售目标月度分解</a:t>
            </a:r>
          </a:p>
        </p:txBody>
      </p:sp>
      <p:sp>
        <p:nvSpPr>
          <p:cNvPr id="9" name="TextBox 10"/>
          <p:cNvSpPr txBox="1"/>
          <p:nvPr/>
        </p:nvSpPr>
        <p:spPr>
          <a:xfrm>
            <a:off x="7321746" y="2009034"/>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336489" y="3505756"/>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1579090581"/>
              </p:ext>
            </p:extLst>
          </p:nvPr>
        </p:nvGraphicFramePr>
        <p:xfrm>
          <a:off x="324879" y="1109149"/>
          <a:ext cx="8207560" cy="879267"/>
        </p:xfrm>
        <a:graphic>
          <a:graphicData uri="http://schemas.openxmlformats.org/drawingml/2006/table">
            <a:tbl>
              <a:tblPr/>
              <a:tblGrid>
                <a:gridCol w="1641512">
                  <a:extLst>
                    <a:ext uri="{9D8B030D-6E8A-4147-A177-3AD203B41FA5}">
                      <a16:colId xmlns="" xmlns:a16="http://schemas.microsoft.com/office/drawing/2014/main" val="20000"/>
                    </a:ext>
                  </a:extLst>
                </a:gridCol>
                <a:gridCol w="1641512">
                  <a:extLst>
                    <a:ext uri="{9D8B030D-6E8A-4147-A177-3AD203B41FA5}">
                      <a16:colId xmlns="" xmlns:a16="http://schemas.microsoft.com/office/drawing/2014/main" val="20001"/>
                    </a:ext>
                  </a:extLst>
                </a:gridCol>
                <a:gridCol w="1641512">
                  <a:extLst>
                    <a:ext uri="{9D8B030D-6E8A-4147-A177-3AD203B41FA5}">
                      <a16:colId xmlns="" xmlns:a16="http://schemas.microsoft.com/office/drawing/2014/main" val="20004"/>
                    </a:ext>
                  </a:extLst>
                </a:gridCol>
                <a:gridCol w="1641512">
                  <a:extLst>
                    <a:ext uri="{9D8B030D-6E8A-4147-A177-3AD203B41FA5}">
                      <a16:colId xmlns="" xmlns:a16="http://schemas.microsoft.com/office/drawing/2014/main" val="20005"/>
                    </a:ext>
                  </a:extLst>
                </a:gridCol>
                <a:gridCol w="1641512">
                  <a:extLst>
                    <a:ext uri="{9D8B030D-6E8A-4147-A177-3AD203B41FA5}">
                      <a16:colId xmlns="" xmlns:a16="http://schemas.microsoft.com/office/drawing/2014/main" val="1103574779"/>
                    </a:ext>
                  </a:extLst>
                </a:gridCol>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93089">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17" name="矩形 16"/>
          <p:cNvSpPr/>
          <p:nvPr/>
        </p:nvSpPr>
        <p:spPr>
          <a:xfrm>
            <a:off x="6366661" y="72517"/>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2590056484"/>
              </p:ext>
            </p:extLst>
          </p:nvPr>
        </p:nvGraphicFramePr>
        <p:xfrm>
          <a:off x="307573" y="2283718"/>
          <a:ext cx="8252554" cy="1158241"/>
        </p:xfrm>
        <a:graphic>
          <a:graphicData uri="http://schemas.openxmlformats.org/drawingml/2006/table">
            <a:tbl>
              <a:tblPr/>
              <a:tblGrid>
                <a:gridCol w="881775">
                  <a:extLst>
                    <a:ext uri="{9D8B030D-6E8A-4147-A177-3AD203B41FA5}">
                      <a16:colId xmlns="" xmlns:a16="http://schemas.microsoft.com/office/drawing/2014/main" val="20000"/>
                    </a:ext>
                  </a:extLst>
                </a:gridCol>
                <a:gridCol w="566983">
                  <a:extLst>
                    <a:ext uri="{9D8B030D-6E8A-4147-A177-3AD203B41FA5}">
                      <a16:colId xmlns="" xmlns:a16="http://schemas.microsoft.com/office/drawing/2014/main" val="20001"/>
                    </a:ext>
                  </a:extLst>
                </a:gridCol>
                <a:gridCol w="566983">
                  <a:extLst>
                    <a:ext uri="{9D8B030D-6E8A-4147-A177-3AD203B41FA5}">
                      <a16:colId xmlns="" xmlns:a16="http://schemas.microsoft.com/office/drawing/2014/main" val="20002"/>
                    </a:ext>
                  </a:extLst>
                </a:gridCol>
                <a:gridCol w="566983">
                  <a:extLst>
                    <a:ext uri="{9D8B030D-6E8A-4147-A177-3AD203B41FA5}">
                      <a16:colId xmlns="" xmlns:a16="http://schemas.microsoft.com/office/drawing/2014/main" val="20003"/>
                    </a:ext>
                  </a:extLst>
                </a:gridCol>
                <a:gridCol w="566983">
                  <a:extLst>
                    <a:ext uri="{9D8B030D-6E8A-4147-A177-3AD203B41FA5}">
                      <a16:colId xmlns="" xmlns:a16="http://schemas.microsoft.com/office/drawing/2014/main" val="20004"/>
                    </a:ext>
                  </a:extLst>
                </a:gridCol>
                <a:gridCol w="566983">
                  <a:extLst>
                    <a:ext uri="{9D8B030D-6E8A-4147-A177-3AD203B41FA5}">
                      <a16:colId xmlns="" xmlns:a16="http://schemas.microsoft.com/office/drawing/2014/main" val="20005"/>
                    </a:ext>
                  </a:extLst>
                </a:gridCol>
                <a:gridCol w="566983">
                  <a:extLst>
                    <a:ext uri="{9D8B030D-6E8A-4147-A177-3AD203B41FA5}">
                      <a16:colId xmlns="" xmlns:a16="http://schemas.microsoft.com/office/drawing/2014/main" val="20006"/>
                    </a:ext>
                  </a:extLst>
                </a:gridCol>
                <a:gridCol w="566983">
                  <a:extLst>
                    <a:ext uri="{9D8B030D-6E8A-4147-A177-3AD203B41FA5}">
                      <a16:colId xmlns="" xmlns:a16="http://schemas.microsoft.com/office/drawing/2014/main" val="20007"/>
                    </a:ext>
                  </a:extLst>
                </a:gridCol>
                <a:gridCol w="566983">
                  <a:extLst>
                    <a:ext uri="{9D8B030D-6E8A-4147-A177-3AD203B41FA5}">
                      <a16:colId xmlns="" xmlns:a16="http://schemas.microsoft.com/office/drawing/2014/main" val="20008"/>
                    </a:ext>
                  </a:extLst>
                </a:gridCol>
                <a:gridCol w="566983">
                  <a:extLst>
                    <a:ext uri="{9D8B030D-6E8A-4147-A177-3AD203B41FA5}">
                      <a16:colId xmlns="" xmlns:a16="http://schemas.microsoft.com/office/drawing/2014/main" val="20009"/>
                    </a:ext>
                  </a:extLst>
                </a:gridCol>
                <a:gridCol w="566983">
                  <a:extLst>
                    <a:ext uri="{9D8B030D-6E8A-4147-A177-3AD203B41FA5}">
                      <a16:colId xmlns="" xmlns:a16="http://schemas.microsoft.com/office/drawing/2014/main" val="20010"/>
                    </a:ext>
                  </a:extLst>
                </a:gridCol>
                <a:gridCol w="566983">
                  <a:extLst>
                    <a:ext uri="{9D8B030D-6E8A-4147-A177-3AD203B41FA5}">
                      <a16:colId xmlns="" xmlns:a16="http://schemas.microsoft.com/office/drawing/2014/main" val="20011"/>
                    </a:ext>
                  </a:extLst>
                </a:gridCol>
                <a:gridCol w="566983">
                  <a:extLst>
                    <a:ext uri="{9D8B030D-6E8A-4147-A177-3AD203B41FA5}">
                      <a16:colId xmlns="" xmlns:a16="http://schemas.microsoft.com/office/drawing/2014/main" val="20012"/>
                    </a:ext>
                  </a:extLst>
                </a:gridCol>
                <a:gridCol w="566983">
                  <a:extLst>
                    <a:ext uri="{9D8B030D-6E8A-4147-A177-3AD203B41FA5}">
                      <a16:colId xmlns="" xmlns:a16="http://schemas.microsoft.com/office/drawing/2014/main" val="20013"/>
                    </a:ext>
                  </a:extLst>
                </a:gridCol>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37853">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 xmlns:a16="http://schemas.microsoft.com/office/drawing/2014/main" val="10001"/>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12" name="TextBox 10"/>
          <p:cNvSpPr txBox="1"/>
          <p:nvPr/>
        </p:nvSpPr>
        <p:spPr>
          <a:xfrm>
            <a:off x="7321746" y="3505756"/>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00192" y="70825"/>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五、盈亏分析</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37890" y="78401"/>
            <a:ext cx="2571738" cy="332218"/>
          </a:xfrm>
          <a:prstGeom prst="rect">
            <a:avLst/>
          </a:prstGeom>
        </p:spPr>
        <p:txBody>
          <a:bodyPr wrap="square" lIns="77925" tIns="38963" rIns="77925" bIns="38963" anchor="ctr" anchorCtr="0">
            <a:spAutoFit/>
          </a:bodyPr>
          <a:lstStyle/>
          <a:p>
            <a:pPr algn="r">
              <a:lnSpc>
                <a:spcPct val="120000"/>
              </a:lnSpc>
              <a:defRPr/>
            </a:pPr>
            <a:r>
              <a:rPr lang="zh-CN" altLang="zh-CN" b="1" kern="100" dirty="0">
                <a:solidFill>
                  <a:srgbClr val="2DCAD1"/>
                </a:solidFill>
                <a:latin typeface="微软雅黑" panose="020B0503020204020204" pitchFamily="34" charset="-122"/>
              </a:rPr>
              <a:t>申请公司声明</a:t>
            </a:r>
            <a:r>
              <a:rPr lang="en-US" altLang="zh-CN" b="1" kern="100" dirty="0">
                <a:solidFill>
                  <a:srgbClr val="2DCAD1"/>
                </a:solidFill>
                <a:latin typeface="微软雅黑" panose="020B0503020204020204" pitchFamily="34" charset="-122"/>
              </a:rPr>
              <a:t> </a:t>
            </a:r>
            <a:endParaRPr lang="zh-CN" altLang="zh-CN" b="1" kern="100" dirty="0">
              <a:solidFill>
                <a:srgbClr val="2DCAD1"/>
              </a:solidFill>
              <a:latin typeface="微软雅黑" panose="020B0503020204020204" pitchFamily="34" charset="-122"/>
            </a:endParaRPr>
          </a:p>
        </p:txBody>
      </p:sp>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endParaRPr lang="en-US" altLang="zh-CN" sz="1000" dirty="0" smtClean="0">
              <a:solidFill>
                <a:prstClr val="black"/>
              </a:solidFill>
              <a:latin typeface="微软雅黑"/>
            </a:endParaRPr>
          </a:p>
          <a:p>
            <a:pPr algn="just">
              <a:lnSpc>
                <a:spcPct val="150000"/>
              </a:lnSpc>
            </a:pPr>
            <a:r>
              <a:rPr lang="zh-CN" altLang="en-US" sz="1000" dirty="0" smtClean="0">
                <a:solidFill>
                  <a:prstClr val="black"/>
                </a:solidFill>
                <a:latin typeface="微软雅黑"/>
              </a:rPr>
              <a:t>广</a:t>
            </a:r>
            <a:r>
              <a:rPr lang="zh-CN" altLang="en-US" sz="1000" dirty="0">
                <a:solidFill>
                  <a:prstClr val="black"/>
                </a:solidFill>
                <a:latin typeface="微软雅黑"/>
              </a:rPr>
              <a:t>汽埃安新能源汽车股份有限公司</a:t>
            </a:r>
            <a:r>
              <a:rPr lang="zh-CN" altLang="en-US" sz="1000" dirty="0" smtClean="0">
                <a:solidFill>
                  <a:prstClr val="black"/>
                </a:solidFill>
                <a:latin typeface="微软雅黑"/>
              </a:rPr>
              <a:t>：</a:t>
            </a: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r>
              <a:rPr lang="zh-CN" altLang="en-US" sz="1000" dirty="0" smtClean="0">
                <a:solidFill>
                  <a:prstClr val="black"/>
                </a:solidFill>
                <a:latin typeface="微软雅黑"/>
              </a:rPr>
              <a:t>        关于</a:t>
            </a:r>
            <a:r>
              <a:rPr lang="zh-CN" altLang="en-US" sz="1000" dirty="0">
                <a:solidFill>
                  <a:prstClr val="black"/>
                </a:solidFill>
                <a:latin typeface="微软雅黑"/>
              </a:rPr>
              <a:t>本</a:t>
            </a:r>
            <a:r>
              <a:rPr lang="zh-CN" altLang="en-US" sz="1000" dirty="0" smtClean="0">
                <a:solidFill>
                  <a:prstClr val="black"/>
                </a:solidFill>
                <a:latin typeface="微软雅黑"/>
              </a:rPr>
              <a:t>次建店申请，我司作出</a:t>
            </a:r>
            <a:r>
              <a:rPr lang="zh-CN" altLang="en-US" sz="1000" dirty="0">
                <a:solidFill>
                  <a:prstClr val="black"/>
                </a:solidFill>
                <a:latin typeface="微软雅黑"/>
              </a:rPr>
              <a:t>以下承诺：</a:t>
            </a:r>
            <a:endParaRPr lang="en-US" altLang="zh-CN" sz="1000" kern="100" dirty="0" smtClean="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申请</a:t>
            </a:r>
            <a:r>
              <a:rPr lang="zh-CN" altLang="zh-CN" sz="1000" kern="100" dirty="0">
                <a:solidFill>
                  <a:prstClr val="black"/>
                </a:solidFill>
                <a:latin typeface="微软雅黑" panose="020B0503020204020204" pitchFamily="34" charset="-122"/>
                <a:cs typeface="Arial" panose="020B0604020202020204"/>
              </a:rPr>
              <a:t>公司承诺提</a:t>
            </a:r>
            <a:r>
              <a:rPr lang="zh-CN" altLang="zh-CN" sz="1000" kern="100" dirty="0">
                <a:solidFill>
                  <a:prstClr val="black"/>
                </a:solidFill>
                <a:latin typeface="微软雅黑" panose="020B0503020204020204" pitchFamily="34" charset="-122"/>
                <a:cs typeface="Arial Unicode MS"/>
              </a:rPr>
              <a:t>供申请书所要求的全部真实有效资料</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如因资料的不完整、不真实等</a:t>
            </a:r>
            <a:r>
              <a:rPr lang="zh-CN" altLang="zh-CN" sz="1000" kern="100" dirty="0" smtClean="0">
                <a:solidFill>
                  <a:prstClr val="black"/>
                </a:solidFill>
                <a:latin typeface="微软雅黑" panose="020B0503020204020204" pitchFamily="34" charset="-122"/>
                <a:cs typeface="Arial Unicode MS"/>
              </a:rPr>
              <a:t>造成对</a:t>
            </a:r>
            <a:r>
              <a:rPr lang="zh-CN" altLang="zh-CN" sz="1000" kern="100" dirty="0">
                <a:solidFill>
                  <a:prstClr val="black"/>
                </a:solidFill>
                <a:latin typeface="微软雅黑" panose="020B0503020204020204" pitchFamily="34" charset="-122"/>
                <a:cs typeface="Arial Unicode MS"/>
              </a:rPr>
              <a:t>申请公司</a:t>
            </a:r>
            <a:r>
              <a:rPr lang="zh-CN" altLang="en-US" sz="1000" kern="100" dirty="0">
                <a:solidFill>
                  <a:prstClr val="black"/>
                </a:solidFill>
                <a:latin typeface="微软雅黑" panose="020B0503020204020204" pitchFamily="34" charset="-122"/>
                <a:cs typeface="Arial Unicode MS"/>
              </a:rPr>
              <a:t>做</a:t>
            </a:r>
            <a:r>
              <a:rPr lang="zh-CN" altLang="zh-CN" sz="1000" kern="100" dirty="0">
                <a:solidFill>
                  <a:prstClr val="black"/>
                </a:solidFill>
                <a:latin typeface="微软雅黑" panose="020B0503020204020204" pitchFamily="34" charset="-122"/>
                <a:cs typeface="Arial Unicode MS"/>
              </a:rPr>
              <a:t>出不利的判断</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一切责任由申请公司承担</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申请公司声明按本申请书要求所提供的所有资料和信息都是真实的，且保证按本申请书内容</a:t>
            </a:r>
            <a:r>
              <a:rPr lang="zh-CN" altLang="zh-CN" sz="1000" kern="100" dirty="0" smtClean="0">
                <a:solidFill>
                  <a:prstClr val="black"/>
                </a:solidFill>
                <a:latin typeface="微软雅黑" panose="020B0503020204020204" pitchFamily="34" charset="-122"/>
                <a:cs typeface="Arial" panose="020B0604020202020204"/>
              </a:rPr>
              <a:t>履行</a:t>
            </a:r>
            <a:r>
              <a:rPr lang="zh-CN" altLang="en-US" sz="1000" kern="100" dirty="0" smtClean="0">
                <a:solidFill>
                  <a:prstClr val="black"/>
                </a:solidFill>
                <a:latin typeface="微软雅黑" panose="020B0503020204020204" pitchFamily="34" charset="-122"/>
                <a:cs typeface="Arial" panose="020B0604020202020204"/>
              </a:rPr>
              <a:t>。</a:t>
            </a:r>
            <a:r>
              <a:rPr lang="zh-CN" altLang="en-US" sz="1000" kern="100" dirty="0">
                <a:solidFill>
                  <a:prstClr val="black"/>
                </a:solidFill>
                <a:latin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cs typeface="Arial" panose="020B0604020202020204"/>
              </a:rPr>
              <a:t>情形</a:t>
            </a:r>
            <a:r>
              <a:rPr lang="zh-CN" altLang="zh-CN" sz="1000" kern="100" dirty="0" smtClean="0">
                <a:solidFill>
                  <a:prstClr val="black"/>
                </a:solidFill>
                <a:latin typeface="微软雅黑" panose="020B0503020204020204" pitchFamily="34" charset="-122"/>
                <a:cs typeface="Arial" panose="020B0604020202020204"/>
              </a:rPr>
              <a:t>，</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将</a:t>
            </a:r>
            <a:r>
              <a:rPr lang="zh-CN" altLang="zh-CN" sz="1000" kern="100" dirty="0">
                <a:solidFill>
                  <a:prstClr val="black"/>
                </a:solidFill>
                <a:latin typeface="微软雅黑" panose="020B0503020204020204" pitchFamily="34" charset="-122"/>
                <a:cs typeface="Arial" panose="020B0604020202020204"/>
              </a:rPr>
              <a:t>有权决定拒绝其申请或者取消其经销商认定资格或立即终止</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cs typeface="Arial" panose="020B0604020202020204"/>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与其</a:t>
            </a:r>
            <a:r>
              <a:rPr lang="zh-CN" altLang="zh-CN" sz="1000" kern="100" dirty="0">
                <a:solidFill>
                  <a:prstClr val="black"/>
                </a:solidFill>
                <a:latin typeface="微软雅黑" panose="020B0503020204020204" pitchFamily="34" charset="-122"/>
                <a:cs typeface="Arial" panose="020B0604020202020204"/>
              </a:rPr>
              <a:t>签署的任何协议</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a:t>
            </a:r>
            <a:r>
              <a:rPr lang="zh-CN" altLang="zh-CN" sz="1000" kern="100" dirty="0" smtClean="0">
                <a:solidFill>
                  <a:prstClr val="black"/>
                </a:solidFill>
                <a:latin typeface="微软雅黑" panose="020B0503020204020204" pitchFamily="34" charset="-122"/>
                <a:cs typeface="Arial" panose="020B0604020202020204"/>
              </a:rPr>
              <a:t>同意</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对</a:t>
            </a:r>
            <a:r>
              <a:rPr lang="zh-CN" altLang="zh-CN" sz="1000" kern="100" dirty="0">
                <a:solidFill>
                  <a:prstClr val="black"/>
                </a:solidFill>
                <a:latin typeface="微软雅黑" panose="020B0503020204020204" pitchFamily="34" charset="-122"/>
                <a:cs typeface="Arial" panose="020B0604020202020204"/>
              </a:rPr>
              <a:t>认为有必要核对的资料进行</a:t>
            </a:r>
            <a:r>
              <a:rPr lang="zh-CN" altLang="en-US" sz="1000" kern="100" dirty="0">
                <a:solidFill>
                  <a:prstClr val="black"/>
                </a:solidFill>
                <a:latin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鉴于</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承诺</a:t>
            </a:r>
            <a:r>
              <a:rPr lang="zh-CN" altLang="zh-CN" sz="1000" kern="100" dirty="0">
                <a:solidFill>
                  <a:prstClr val="black"/>
                </a:solidFill>
                <a:latin typeface="微软雅黑" panose="020B0503020204020204" pitchFamily="34" charset="-122"/>
                <a:cs typeface="Arial" panose="020B0604020202020204"/>
              </a:rPr>
              <a:t>对申请者的所有资料保密，申请公司在申请过程中</a:t>
            </a:r>
            <a:r>
              <a:rPr lang="zh-CN" altLang="zh-CN" sz="1000" kern="100" dirty="0" smtClean="0">
                <a:solidFill>
                  <a:prstClr val="black"/>
                </a:solidFill>
                <a:latin typeface="微软雅黑" panose="020B0503020204020204" pitchFamily="34" charset="-122"/>
                <a:cs typeface="Arial" panose="020B0604020202020204"/>
              </a:rPr>
              <a:t>向</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所</a:t>
            </a:r>
            <a:r>
              <a:rPr lang="zh-CN" altLang="zh-CN" sz="1000" kern="100" dirty="0">
                <a:solidFill>
                  <a:prstClr val="black"/>
                </a:solidFill>
                <a:latin typeface="微软雅黑" panose="020B0503020204020204" pitchFamily="34" charset="-122"/>
                <a:cs typeface="Arial" panose="020B0604020202020204"/>
              </a:rPr>
              <a:t>提供的所有文件（原件或复印件）、图片等所有资料，在今后将</a:t>
            </a:r>
            <a:r>
              <a:rPr lang="zh-CN" altLang="zh-CN" sz="1000" kern="100" dirty="0" smtClean="0">
                <a:solidFill>
                  <a:prstClr val="black"/>
                </a:solidFill>
                <a:latin typeface="微软雅黑" panose="020B0503020204020204" pitchFamily="34" charset="-122"/>
                <a:cs typeface="Arial" panose="020B0604020202020204"/>
              </a:rPr>
              <a:t>成为</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的</a:t>
            </a:r>
            <a:r>
              <a:rPr lang="zh-CN" altLang="zh-CN" sz="1000" kern="100" dirty="0">
                <a:solidFill>
                  <a:prstClr val="black"/>
                </a:solidFill>
                <a:latin typeface="微软雅黑" panose="020B0503020204020204" pitchFamily="34" charset="-122"/>
                <a:cs typeface="Arial" panose="020B0604020202020204"/>
              </a:rPr>
              <a:t>财产并</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在申请过程中，</a:t>
            </a:r>
            <a:r>
              <a:rPr lang="zh-CN" altLang="zh-CN" sz="1000" kern="100" dirty="0" smtClean="0">
                <a:solidFill>
                  <a:prstClr val="black"/>
                </a:solidFill>
                <a:latin typeface="微软雅黑" panose="020B0503020204020204" pitchFamily="34" charset="-122"/>
                <a:cs typeface="Arial Unicode MS"/>
              </a:rPr>
              <a:t>若</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Unicode MS"/>
              </a:rPr>
              <a:t>需要</a:t>
            </a:r>
            <a:r>
              <a:rPr lang="zh-CN" altLang="zh-CN" sz="1000" kern="100" dirty="0">
                <a:solidFill>
                  <a:prstClr val="black"/>
                </a:solidFill>
                <a:latin typeface="微软雅黑" panose="020B0503020204020204" pitchFamily="34" charset="-122"/>
                <a:cs typeface="Arial Unicode MS"/>
              </a:rPr>
              <a:t>申请公司提供额外资料</a:t>
            </a:r>
            <a:r>
              <a:rPr lang="zh-CN" altLang="en-US" sz="1000" kern="100" dirty="0">
                <a:solidFill>
                  <a:prstClr val="black"/>
                </a:solidFill>
                <a:latin typeface="微软雅黑" panose="020B0503020204020204" pitchFamily="34" charset="-122"/>
                <a:cs typeface="Arial Unicode MS"/>
              </a:rPr>
              <a:t>辅助</a:t>
            </a:r>
            <a:r>
              <a:rPr lang="zh-CN" altLang="zh-CN" sz="1000" kern="100" dirty="0">
                <a:solidFill>
                  <a:prstClr val="black"/>
                </a:solidFill>
                <a:latin typeface="微软雅黑" panose="020B0503020204020204" pitchFamily="34" charset="-122"/>
                <a:cs typeface="Arial Unicode MS"/>
              </a:rPr>
              <a:t>判断是否批准其申请的依据，申请公司</a:t>
            </a:r>
            <a:r>
              <a:rPr lang="zh-CN" altLang="en-US" sz="1000" kern="100" dirty="0">
                <a:solidFill>
                  <a:prstClr val="black"/>
                </a:solidFill>
                <a:latin typeface="微软雅黑" panose="020B0503020204020204" pitchFamily="34" charset="-122"/>
                <a:cs typeface="Arial Unicode MS"/>
              </a:rPr>
              <a:t>需配合</a:t>
            </a:r>
            <a:r>
              <a:rPr lang="zh-CN" altLang="zh-CN" sz="1000" kern="100" dirty="0">
                <a:solidFill>
                  <a:prstClr val="black"/>
                </a:solidFill>
                <a:latin typeface="微软雅黑" panose="020B0503020204020204" pitchFamily="34" charset="-122"/>
                <a:cs typeface="Arial Unicode MS"/>
              </a:rPr>
              <a:t>提供。否则</a:t>
            </a:r>
            <a:r>
              <a:rPr lang="zh-CN" altLang="zh-CN" sz="1000" kern="100" dirty="0" smtClean="0">
                <a:solidFill>
                  <a:prstClr val="black"/>
                </a:solidFill>
                <a:latin typeface="微软雅黑" panose="020B0503020204020204" pitchFamily="34" charset="-122"/>
                <a:cs typeface="Arial Unicode MS"/>
              </a:rPr>
              <a:t>，</a:t>
            </a:r>
            <a:r>
              <a:rPr lang="zh-CN" altLang="en-US" sz="1000" kern="100" dirty="0" smtClean="0">
                <a:solidFill>
                  <a:prstClr val="black"/>
                </a:solidFill>
                <a:latin typeface="微软雅黑" panose="020B0503020204020204" pitchFamily="34" charset="-122"/>
                <a:cs typeface="Arial Unicode MS"/>
              </a:rPr>
              <a:t>广汽埃安新能源汽车股份有限公司</a:t>
            </a:r>
            <a:r>
              <a:rPr lang="zh-CN" altLang="zh-CN" sz="1000" kern="100" dirty="0" smtClean="0">
                <a:solidFill>
                  <a:prstClr val="black"/>
                </a:solidFill>
                <a:latin typeface="微软雅黑" panose="020B0503020204020204" pitchFamily="34" charset="-122"/>
                <a:cs typeface="Arial Unicode MS"/>
              </a:rPr>
              <a:t>有</a:t>
            </a:r>
            <a:r>
              <a:rPr lang="zh-CN" altLang="zh-CN" sz="1000" kern="100" dirty="0">
                <a:solidFill>
                  <a:prstClr val="black"/>
                </a:solidFill>
                <a:latin typeface="微软雅黑" panose="020B0503020204020204" pitchFamily="34" charset="-122"/>
                <a:cs typeface="Arial Unicode MS"/>
              </a:rPr>
              <a:t>权拒绝其申请</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申请公司应保证具备履行后续合作事宜要求的独立的决策能力和履行能力</a:t>
            </a:r>
            <a:r>
              <a:rPr lang="zh-CN" altLang="zh-CN" sz="1000" kern="100" dirty="0" smtClean="0">
                <a:solidFill>
                  <a:prstClr val="black"/>
                </a:solidFill>
                <a:latin typeface="微软雅黑" panose="020B0503020204020204" pitchFamily="34" charset="-122"/>
                <a:cs typeface="Arial Unicode MS"/>
              </a:rPr>
              <a:t>。</a:t>
            </a:r>
            <a:endParaRPr lang="en-US"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cs typeface="Arial Unicode MS"/>
              </a:rPr>
              <a:t>                                          </a:t>
            </a:r>
            <a:r>
              <a:rPr lang="zh-CN" altLang="en-US" sz="1000" kern="100" dirty="0" smtClean="0">
                <a:solidFill>
                  <a:prstClr val="black"/>
                </a:solidFill>
                <a:latin typeface="微软雅黑" panose="020B0503020204020204" pitchFamily="34" charset="-122"/>
                <a:cs typeface="Arial Unicode MS"/>
              </a:rPr>
              <a:t>                                    申请</a:t>
            </a:r>
            <a:r>
              <a:rPr lang="zh-CN" altLang="en-US" sz="1000" kern="100" dirty="0">
                <a:solidFill>
                  <a:prstClr val="black"/>
                </a:solidFill>
                <a:latin typeface="微软雅黑" panose="020B0503020204020204" pitchFamily="34" charset="-122"/>
                <a:cs typeface="Arial Unicode MS"/>
              </a:rPr>
              <a:t>公司</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盖章</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法人</a:t>
            </a:r>
            <a:r>
              <a:rPr lang="en-US" altLang="zh-CN" sz="1000" kern="100" dirty="0">
                <a:solidFill>
                  <a:prstClr val="black"/>
                </a:solidFill>
                <a:latin typeface="微软雅黑" panose="020B0503020204020204" pitchFamily="34" charset="-122"/>
                <a:cs typeface="Arial Unicode MS"/>
              </a:rPr>
              <a:t>/</a:t>
            </a:r>
            <a:r>
              <a:rPr lang="zh-CN" altLang="en-US" sz="1000" kern="100" dirty="0">
                <a:solidFill>
                  <a:prstClr val="black"/>
                </a:solidFill>
                <a:latin typeface="微软雅黑" panose="020B0503020204020204" pitchFamily="34" charset="-122"/>
                <a:cs typeface="Arial Unicode MS"/>
              </a:rPr>
              <a:t>董事长</a:t>
            </a:r>
            <a:r>
              <a:rPr lang="zh-CN" altLang="zh-CN" sz="1000" kern="100" dirty="0">
                <a:solidFill>
                  <a:prstClr val="black"/>
                </a:solidFill>
                <a:latin typeface="微软雅黑" panose="020B0503020204020204" pitchFamily="34" charset="-122"/>
                <a:cs typeface="Arial Unicode MS"/>
              </a:rPr>
              <a:t>签名 ：</a:t>
            </a:r>
            <a:endParaRPr lang="zh-CN" altLang="zh-CN" sz="1000" kern="100" dirty="0">
              <a:solidFill>
                <a:prstClr val="black"/>
              </a:solidFill>
              <a:latin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smtClean="0">
                <a:solidFill>
                  <a:prstClr val="black"/>
                </a:solidFill>
                <a:latin typeface="微软雅黑" panose="020B0503020204020204" pitchFamily="34" charset="-122"/>
                <a:cs typeface="Arial Unicode MS"/>
              </a:rPr>
              <a:t>日</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期 ：</a:t>
            </a:r>
            <a:r>
              <a:rPr lang="en-US" altLang="zh-CN"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年</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月</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日</a:t>
            </a:r>
            <a:r>
              <a:rPr lang="en-US" altLang="zh-CN" sz="1000" u="sng"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p:txBody>
      </p:sp>
      <p:sp>
        <p:nvSpPr>
          <p:cNvPr id="4" name="矩形 3"/>
          <p:cNvSpPr/>
          <p:nvPr/>
        </p:nvSpPr>
        <p:spPr>
          <a:xfrm>
            <a:off x="683568" y="2850055"/>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5" name="TextBox 4"/>
          <p:cNvSpPr txBox="1"/>
          <p:nvPr/>
        </p:nvSpPr>
        <p:spPr>
          <a:xfrm>
            <a:off x="2540" y="452449"/>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rPr>
              <a:t>申请</a:t>
            </a:r>
            <a:r>
              <a:rPr lang="zh-CN" altLang="en-US" sz="2000" b="1" dirty="0" smtClean="0">
                <a:solidFill>
                  <a:prstClr val="black"/>
                </a:solidFill>
                <a:latin typeface="微软雅黑" panose="020B0503020204020204" pitchFamily="34" charset="-122"/>
              </a:rPr>
              <a:t>公司声明</a:t>
            </a:r>
            <a:endParaRPr lang="zh-CN" altLang="en-US" sz="2000" b="1" dirty="0">
              <a:solidFill>
                <a:prstClr val="black"/>
              </a:solidFill>
              <a:latin typeface="微软雅黑" panose="020B0503020204020204" pitchFamily="34" charset="-122"/>
            </a:endParaRPr>
          </a:p>
        </p:txBody>
      </p:sp>
    </p:spTree>
    <p:extLst>
      <p:ext uri="{BB962C8B-B14F-4D97-AF65-F5344CB8AC3E}">
        <p14:creationId xmlns:p14="http://schemas.microsoft.com/office/powerpoint/2010/main" val="12266746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43604"/>
            <a:ext cx="914463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矩形 2"/>
          <p:cNvSpPr/>
          <p:nvPr/>
        </p:nvSpPr>
        <p:spPr>
          <a:xfrm>
            <a:off x="232172" y="629561"/>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2065" y="85728"/>
            <a:ext cx="914209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七、附件：广汽埃安建店标准</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51520" y="4341120"/>
            <a:ext cx="8397877" cy="309519"/>
          </a:xfrm>
          <a:prstGeom prst="rect">
            <a:avLst/>
          </a:prstGeom>
          <a:solidFill>
            <a:schemeClr val="bg1"/>
          </a:solidFill>
          <a:ln>
            <a:solidFill>
              <a:srgbClr val="00A5AE"/>
            </a:solidFill>
          </a:ln>
        </p:spPr>
        <p:txBody>
          <a:bodyPr wrap="square" lIns="77925" tIns="38963" rIns="77925" bIns="38963" rtlCol="0">
            <a:spAutoFit/>
          </a:bodyPr>
          <a:lstStyle/>
          <a:p>
            <a:pPr>
              <a:lnSpc>
                <a:spcPct val="150000"/>
              </a:lnSpc>
            </a:pPr>
            <a:r>
              <a:rPr lang="zh-CN" altLang="en-US" sz="1000" dirty="0">
                <a:solidFill>
                  <a:srgbClr val="00A5AE"/>
                </a:solidFill>
                <a:latin typeface="微软雅黑" panose="020B0503020204020204" pitchFamily="34" charset="-122"/>
                <a:ea typeface="微软雅黑" panose="020B0503020204020204" pitchFamily="34" charset="-122"/>
              </a:rPr>
              <a:t>备注</a:t>
            </a:r>
            <a:r>
              <a:rPr lang="zh-CN" altLang="en-US" sz="1000" dirty="0" smtClean="0">
                <a:solidFill>
                  <a:srgbClr val="00A5AE"/>
                </a:solidFill>
                <a:latin typeface="微软雅黑" panose="020B0503020204020204" pitchFamily="34" charset="-122"/>
                <a:ea typeface="微软雅黑" panose="020B0503020204020204" pitchFamily="34" charset="-122"/>
              </a:rPr>
              <a:t>：本模板材料仅作为</a:t>
            </a:r>
            <a:r>
              <a:rPr lang="zh-CN" altLang="en-US" sz="1000" dirty="0" smtClean="0">
                <a:solidFill>
                  <a:srgbClr val="00A5AE"/>
                </a:solidFill>
                <a:latin typeface="微软雅黑" panose="020B0503020204020204" pitchFamily="34" charset="-122"/>
              </a:rPr>
              <a:t>“体验中心” 类型</a:t>
            </a:r>
            <a:r>
              <a:rPr lang="zh-CN" altLang="en-US" sz="1000" dirty="0">
                <a:solidFill>
                  <a:srgbClr val="00A5AE"/>
                </a:solidFill>
                <a:latin typeface="微软雅黑" panose="020B0503020204020204" pitchFamily="34" charset="-122"/>
                <a:ea typeface="微软雅黑" panose="020B0503020204020204" pitchFamily="34" charset="-122"/>
              </a:rPr>
              <a:t>建店</a:t>
            </a:r>
            <a:r>
              <a:rPr lang="zh-CN" altLang="en-US" sz="1000" dirty="0" smtClean="0">
                <a:solidFill>
                  <a:srgbClr val="00A5AE"/>
                </a:solidFill>
                <a:latin typeface="微软雅黑" panose="020B0503020204020204" pitchFamily="34" charset="-122"/>
                <a:ea typeface="微软雅黑" panose="020B0503020204020204" pitchFamily="34" charset="-122"/>
              </a:rPr>
              <a:t>申请；</a:t>
            </a:r>
            <a:endParaRPr lang="zh-CN" altLang="en-US" sz="1000" dirty="0">
              <a:solidFill>
                <a:srgbClr val="00A5AE"/>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2552629636"/>
              </p:ext>
            </p:extLst>
          </p:nvPr>
        </p:nvGraphicFramePr>
        <p:xfrm>
          <a:off x="211756" y="713414"/>
          <a:ext cx="8752736" cy="2506408"/>
        </p:xfrm>
        <a:graphic>
          <a:graphicData uri="http://schemas.openxmlformats.org/drawingml/2006/table">
            <a:tbl>
              <a:tblPr/>
              <a:tblGrid>
                <a:gridCol w="826465">
                  <a:extLst>
                    <a:ext uri="{9D8B030D-6E8A-4147-A177-3AD203B41FA5}">
                      <a16:colId xmlns:a16="http://schemas.microsoft.com/office/drawing/2014/main" xmlns="" val="20000"/>
                    </a:ext>
                  </a:extLst>
                </a:gridCol>
                <a:gridCol w="601035">
                  <a:extLst>
                    <a:ext uri="{9D8B030D-6E8A-4147-A177-3AD203B41FA5}">
                      <a16:colId xmlns:a16="http://schemas.microsoft.com/office/drawing/2014/main" xmlns="" val="20001"/>
                    </a:ext>
                  </a:extLst>
                </a:gridCol>
                <a:gridCol w="676975">
                  <a:extLst>
                    <a:ext uri="{9D8B030D-6E8A-4147-A177-3AD203B41FA5}">
                      <a16:colId xmlns:a16="http://schemas.microsoft.com/office/drawing/2014/main" xmlns="" val="20002"/>
                    </a:ext>
                  </a:extLst>
                </a:gridCol>
                <a:gridCol w="514350">
                  <a:extLst>
                    <a:ext uri="{9D8B030D-6E8A-4147-A177-3AD203B41FA5}">
                      <a16:colId xmlns:a16="http://schemas.microsoft.com/office/drawing/2014/main" xmlns="" val="20003"/>
                    </a:ext>
                  </a:extLst>
                </a:gridCol>
                <a:gridCol w="508459">
                  <a:extLst>
                    <a:ext uri="{9D8B030D-6E8A-4147-A177-3AD203B41FA5}">
                      <a16:colId xmlns:a16="http://schemas.microsoft.com/office/drawing/2014/main" xmlns="" val="20004"/>
                    </a:ext>
                  </a:extLst>
                </a:gridCol>
                <a:gridCol w="511405">
                  <a:extLst>
                    <a:ext uri="{9D8B030D-6E8A-4147-A177-3AD203B41FA5}">
                      <a16:colId xmlns:a16="http://schemas.microsoft.com/office/drawing/2014/main" xmlns="" val="20005"/>
                    </a:ext>
                  </a:extLst>
                </a:gridCol>
                <a:gridCol w="511405">
                  <a:extLst>
                    <a:ext uri="{9D8B030D-6E8A-4147-A177-3AD203B41FA5}">
                      <a16:colId xmlns:a16="http://schemas.microsoft.com/office/drawing/2014/main" xmlns="" val="20006"/>
                    </a:ext>
                  </a:extLst>
                </a:gridCol>
                <a:gridCol w="511405">
                  <a:extLst>
                    <a:ext uri="{9D8B030D-6E8A-4147-A177-3AD203B41FA5}">
                      <a16:colId xmlns:a16="http://schemas.microsoft.com/office/drawing/2014/main" xmlns="" val="20007"/>
                    </a:ext>
                  </a:extLst>
                </a:gridCol>
                <a:gridCol w="511405">
                  <a:extLst>
                    <a:ext uri="{9D8B030D-6E8A-4147-A177-3AD203B41FA5}">
                      <a16:colId xmlns:a16="http://schemas.microsoft.com/office/drawing/2014/main" xmlns="" val="20008"/>
                    </a:ext>
                  </a:extLst>
                </a:gridCol>
                <a:gridCol w="511405">
                  <a:extLst>
                    <a:ext uri="{9D8B030D-6E8A-4147-A177-3AD203B41FA5}">
                      <a16:colId xmlns:a16="http://schemas.microsoft.com/office/drawing/2014/main" xmlns="" val="20009"/>
                    </a:ext>
                  </a:extLst>
                </a:gridCol>
                <a:gridCol w="511405">
                  <a:extLst>
                    <a:ext uri="{9D8B030D-6E8A-4147-A177-3AD203B41FA5}">
                      <a16:colId xmlns:a16="http://schemas.microsoft.com/office/drawing/2014/main" xmlns="" val="20010"/>
                    </a:ext>
                  </a:extLst>
                </a:gridCol>
                <a:gridCol w="511405">
                  <a:extLst>
                    <a:ext uri="{9D8B030D-6E8A-4147-A177-3AD203B41FA5}">
                      <a16:colId xmlns:a16="http://schemas.microsoft.com/office/drawing/2014/main" xmlns="" val="20011"/>
                    </a:ext>
                  </a:extLst>
                </a:gridCol>
                <a:gridCol w="511405">
                  <a:extLst>
                    <a:ext uri="{9D8B030D-6E8A-4147-A177-3AD203B41FA5}">
                      <a16:colId xmlns:a16="http://schemas.microsoft.com/office/drawing/2014/main" xmlns="" val="20012"/>
                    </a:ext>
                  </a:extLst>
                </a:gridCol>
                <a:gridCol w="511405">
                  <a:extLst>
                    <a:ext uri="{9D8B030D-6E8A-4147-A177-3AD203B41FA5}">
                      <a16:colId xmlns:a16="http://schemas.microsoft.com/office/drawing/2014/main" xmlns="" val="20013"/>
                    </a:ext>
                  </a:extLst>
                </a:gridCol>
                <a:gridCol w="448799">
                  <a:extLst>
                    <a:ext uri="{9D8B030D-6E8A-4147-A177-3AD203B41FA5}">
                      <a16:colId xmlns:a16="http://schemas.microsoft.com/office/drawing/2014/main" xmlns="" val="20014"/>
                    </a:ext>
                  </a:extLst>
                </a:gridCol>
                <a:gridCol w="574008">
                  <a:extLst>
                    <a:ext uri="{9D8B030D-6E8A-4147-A177-3AD203B41FA5}">
                      <a16:colId xmlns:a16="http://schemas.microsoft.com/office/drawing/2014/main" xmlns="" val="20015"/>
                    </a:ext>
                  </a:extLst>
                </a:gridCol>
              </a:tblGrid>
              <a:tr h="36942">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a:no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grid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hMerge="1">
                  <a:txBody>
                    <a:bodyPr/>
                    <a:lstStyle/>
                    <a:p>
                      <a:endParaRPr lang="zh-CN"/>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（含四轮、大梁校正、烤漆房）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充电桩</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展车台数</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extLst>
                  <a:ext uri="{0D108BD9-81ED-4DB2-BD59-A6C34878D82A}">
                    <a16:rowId xmlns:a16="http://schemas.microsoft.com/office/drawing/2014/main" xmlns="" val="10001"/>
                  </a:ext>
                </a:extLst>
              </a:tr>
              <a:tr h="306376">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一层</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a:noFill/>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二层</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xmlns="" val="10002"/>
                  </a:ext>
                </a:extLst>
              </a:tr>
              <a:tr h="3796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0003"/>
                  </a:ext>
                </a:extLst>
              </a:tr>
              <a:tr h="356683">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rgbClr val="C00000"/>
                          </a:solidFill>
                          <a:effectLst/>
                          <a:latin typeface="微软雅黑" panose="020B0503020204020204" pitchFamily="34" charset="-122"/>
                          <a:ea typeface="微软雅黑" panose="020B0503020204020204" pitchFamily="34" charset="-122"/>
                        </a:rPr>
                        <a:t>体验中心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rgbClr val="C00000"/>
                          </a:solidFill>
                          <a:effectLst/>
                          <a:latin typeface="微软雅黑" panose="020B0503020204020204" pitchFamily="34" charset="-122"/>
                          <a:ea typeface="微软雅黑" panose="020B0503020204020204" pitchFamily="34" charset="-122"/>
                        </a:rPr>
                        <a:t>A1</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28</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2180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980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800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12</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快</a:t>
                      </a:r>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3</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慢</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9-12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5"/>
                  </a:ext>
                </a:extLst>
              </a:tr>
              <a:tr h="356683">
                <a:tc vMerge="1">
                  <a:txBody>
                    <a:bodyPr/>
                    <a:lstStyle/>
                    <a:p>
                      <a:endParaRPr lang="zh-CN"/>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rgbClr val="C00000"/>
                          </a:solidFill>
                          <a:effectLst/>
                          <a:latin typeface="微软雅黑" panose="020B0503020204020204" pitchFamily="34" charset="-122"/>
                          <a:ea typeface="微软雅黑" panose="020B0503020204020204" pitchFamily="34" charset="-122"/>
                        </a:rPr>
                        <a:t>A2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25</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1500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700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420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160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550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快</a:t>
                      </a:r>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3</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慢</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8-10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6"/>
                  </a:ext>
                </a:extLst>
              </a:tr>
              <a:tr h="356683">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zh-CN" altLang="en-US" sz="800" b="1" i="0" u="none" strike="noStrike" dirty="0">
                          <a:solidFill>
                            <a:srgbClr val="000000"/>
                          </a:solidFill>
                          <a:effectLst/>
                          <a:latin typeface="微软雅黑" panose="020B0503020204020204" pitchFamily="34" charset="-122"/>
                          <a:ea typeface="微软雅黑" panose="020B0503020204020204" pitchFamily="34" charset="-122"/>
                        </a:rPr>
                        <a:t>展示中心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B1</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16</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（可选）</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algn="ctr" defTabSz="685800" rtl="0" eaLnBrk="1" fontAlgn="ctr" latinLnBrk="0" hangingPunct="1"/>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algn="ctr" defTabSz="685800" rtl="0" eaLnBrk="1" fontAlgn="ctr" latinLnBrk="0" hangingPunct="1"/>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3-4</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7"/>
                  </a:ext>
                </a:extLst>
              </a:tr>
              <a:tr h="356683">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chemeClr val="tx1"/>
                          </a:solidFill>
                          <a:effectLst/>
                          <a:latin typeface="微软雅黑" panose="020B0503020204020204" pitchFamily="34" charset="-122"/>
                          <a:ea typeface="微软雅黑" panose="020B0503020204020204" pitchFamily="34" charset="-122"/>
                        </a:rPr>
                        <a:t>B2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algn="ctr" defTabSz="685800" rtl="0" eaLnBrk="1" fontAlgn="ctr" latinLnBrk="0" hangingPunct="1"/>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tc>
                <a:tc hMerge="1">
                  <a:txBody>
                    <a:bodyPr/>
                    <a:lstStyle/>
                    <a:p>
                      <a:pPr marL="0" algn="ctr" defTabSz="685800" rtl="0" eaLnBrk="1" fontAlgn="ctr" latinLnBrk="0" hangingPunct="1"/>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2-3</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8"/>
                  </a:ext>
                </a:extLst>
              </a:tr>
              <a:tr h="356683">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rgbClr val="000000"/>
                          </a:solidFill>
                          <a:effectLst/>
                          <a:latin typeface="微软雅黑" panose="020B0503020204020204" pitchFamily="34" charset="-122"/>
                          <a:ea typeface="微软雅黑" panose="020B0503020204020204" pitchFamily="34" charset="-122"/>
                        </a:rPr>
                        <a:t>商超展示中心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a:r>
                        <a:rPr lang="en-US" altLang="zh-CN" sz="700" dirty="0"/>
                        <a:t>—</a:t>
                      </a:r>
                      <a:endParaRPr lang="zh-CN" altLang="en-US" sz="700" dirty="0"/>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100~150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12700" cap="flat" cmpd="sng" algn="ctr">
                      <a:solidFill>
                        <a:sysClr val="windowText" lastClr="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indent="0" algn="ctr" defTabSz="685800" rtl="0" eaLnBrk="1" fontAlgn="ctr" latinLnBrk="0" hangingPunct="1">
                        <a:lnSpc>
                          <a:spcPct val="100000"/>
                        </a:lnSpc>
                        <a:spcBef>
                          <a:spcPts val="0"/>
                        </a:spcBef>
                        <a:spcAft>
                          <a:spcPts val="0"/>
                        </a:spcAft>
                        <a:buClrTx/>
                        <a:buSzTx/>
                        <a:buFontTx/>
                        <a:buNone/>
                        <a:defRPr/>
                      </a:pPr>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a:solidFill>
                            <a:schemeClr val="tx1"/>
                          </a:solidFill>
                          <a:effectLst/>
                          <a:latin typeface="微软雅黑" panose="020B0503020204020204" pitchFamily="34" charset="-122"/>
                          <a:ea typeface="微软雅黑" panose="020B0503020204020204" pitchFamily="34" charset="-122"/>
                          <a:cs typeface="+mn-cs"/>
                        </a:rPr>
                        <a:t>-</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2-3</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9"/>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662763" y="96802"/>
            <a:ext cx="3412736"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885" tIns="51942" rIns="103885" bIns="5194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eaLnBrk="1" hangingPunct="1"/>
            <a:r>
              <a:rPr lang="zh-CN" altLang="en-US" b="1" kern="100" dirty="0" smtClean="0">
                <a:solidFill>
                  <a:srgbClr val="2DCAD1"/>
                </a:solidFill>
                <a:latin typeface="微软雅黑" panose="020B0503020204020204" pitchFamily="34" charset="-122"/>
                <a:ea typeface="微软雅黑" panose="020B0503020204020204" pitchFamily="34" charset="-122"/>
              </a:rPr>
              <a:t>八、附件</a:t>
            </a:r>
            <a:r>
              <a:rPr lang="zh-CN" altLang="en-US" b="1" kern="100" dirty="0">
                <a:solidFill>
                  <a:srgbClr val="2DCAD1"/>
                </a:solidFill>
                <a:latin typeface="微软雅黑" panose="020B0503020204020204" pitchFamily="34" charset="-122"/>
                <a:ea typeface="微软雅黑" panose="020B0503020204020204" pitchFamily="34" charset="-122"/>
              </a:rPr>
              <a:t>：汽车品牌</a:t>
            </a:r>
            <a:r>
              <a:rPr lang="en-US" altLang="zh-CN" b="1" kern="100" dirty="0">
                <a:solidFill>
                  <a:srgbClr val="2DCAD1"/>
                </a:solidFill>
                <a:latin typeface="微软雅黑" panose="020B0503020204020204" pitchFamily="34" charset="-122"/>
                <a:ea typeface="微软雅黑" panose="020B0503020204020204" pitchFamily="34" charset="-122"/>
              </a:rPr>
              <a:t>LOGO</a:t>
            </a:r>
          </a:p>
        </p:txBody>
      </p:sp>
      <p:sp>
        <p:nvSpPr>
          <p:cNvPr id="53" name="文本框 52"/>
          <p:cNvSpPr txBox="1"/>
          <p:nvPr/>
        </p:nvSpPr>
        <p:spPr>
          <a:xfrm>
            <a:off x="467866" y="4706028"/>
            <a:ext cx="8224242" cy="411480"/>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rPr>
              <a:t>备注：本页</a:t>
            </a:r>
            <a:r>
              <a:rPr lang="en-US" altLang="zh-CN" sz="1335" dirty="0">
                <a:solidFill>
                  <a:srgbClr val="00A5AE"/>
                </a:solidFill>
                <a:latin typeface="微软雅黑" panose="020B0503020204020204" pitchFamily="34" charset="-122"/>
              </a:rPr>
              <a:t>logo</a:t>
            </a:r>
            <a:r>
              <a:rPr lang="zh-CN" altLang="en-US" sz="1335" dirty="0">
                <a:solidFill>
                  <a:srgbClr val="00A5AE"/>
                </a:solidFill>
                <a:latin typeface="微软雅黑" panose="020B0503020204020204" pitchFamily="34" charset="-122"/>
              </a:rPr>
              <a:t>用于候选卫星图地图标注</a:t>
            </a:r>
          </a:p>
        </p:txBody>
      </p:sp>
      <p:sp>
        <p:nvSpPr>
          <p:cNvPr id="3" name="圆角矩形 55"/>
          <p:cNvSpPr>
            <a:spLocks noChangeArrowheads="1"/>
          </p:cNvSpPr>
          <p:nvPr/>
        </p:nvSpPr>
        <p:spPr bwMode="auto">
          <a:xfrm>
            <a:off x="395536" y="613659"/>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a:solidFill>
                <a:prstClr val="black"/>
              </a:solidFill>
            </a:endParaRPr>
          </a:p>
        </p:txBody>
      </p:sp>
      <p:pic>
        <p:nvPicPr>
          <p:cNvPr id="52" name="Picture 2"/>
          <p:cNvPicPr>
            <a:picLocks noChangeAspect="1" noChangeArrowheads="1"/>
          </p:cNvPicPr>
          <p:nvPr/>
        </p:nvPicPr>
        <p:blipFill>
          <a:blip r:embed="rId2" cstate="email"/>
          <a:srcRect/>
          <a:stretch>
            <a:fillRect/>
          </a:stretch>
        </p:blipFill>
        <p:spPr bwMode="auto">
          <a:xfrm>
            <a:off x="6531829" y="898896"/>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3" cstate="print"/>
          <a:srcRect/>
          <a:stretch>
            <a:fillRect/>
          </a:stretch>
        </p:blipFill>
        <p:spPr bwMode="auto">
          <a:xfrm>
            <a:off x="2743147" y="1327359"/>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4" cstate="email"/>
          <a:srcRect/>
          <a:stretch>
            <a:fillRect/>
          </a:stretch>
        </p:blipFill>
        <p:spPr bwMode="auto">
          <a:xfrm>
            <a:off x="7908577" y="1296285"/>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5" cstate="email"/>
          <a:srcRect/>
          <a:stretch>
            <a:fillRect/>
          </a:stretch>
        </p:blipFill>
        <p:spPr bwMode="auto">
          <a:xfrm>
            <a:off x="5424048" y="895954"/>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6" cstate="email"/>
          <a:srcRect/>
          <a:stretch>
            <a:fillRect/>
          </a:stretch>
        </p:blipFill>
        <p:spPr bwMode="auto">
          <a:xfrm>
            <a:off x="2771800" y="841968"/>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7" cstate="screen"/>
          <a:stretch>
            <a:fillRect/>
          </a:stretch>
        </p:blipFill>
        <p:spPr>
          <a:xfrm>
            <a:off x="683137" y="1864904"/>
            <a:ext cx="784734" cy="371790"/>
          </a:xfrm>
          <a:prstGeom prst="rect">
            <a:avLst/>
          </a:prstGeom>
        </p:spPr>
      </p:pic>
      <p:pic>
        <p:nvPicPr>
          <p:cNvPr id="67" name="图片 66"/>
          <p:cNvPicPr>
            <a:picLocks noChangeAspect="1"/>
          </p:cNvPicPr>
          <p:nvPr/>
        </p:nvPicPr>
        <p:blipFill>
          <a:blip r:embed="rId8" cstate="screen"/>
          <a:stretch>
            <a:fillRect/>
          </a:stretch>
        </p:blipFill>
        <p:spPr>
          <a:xfrm>
            <a:off x="1648899" y="1826610"/>
            <a:ext cx="688172" cy="371790"/>
          </a:xfrm>
          <a:prstGeom prst="rect">
            <a:avLst/>
          </a:prstGeom>
        </p:spPr>
      </p:pic>
      <p:pic>
        <p:nvPicPr>
          <p:cNvPr id="68" name="图片 67"/>
          <p:cNvPicPr>
            <a:picLocks noChangeAspect="1"/>
          </p:cNvPicPr>
          <p:nvPr/>
        </p:nvPicPr>
        <p:blipFill>
          <a:blip r:embed="rId9" cstate="screen"/>
          <a:stretch>
            <a:fillRect/>
          </a:stretch>
        </p:blipFill>
        <p:spPr>
          <a:xfrm>
            <a:off x="2555122" y="1820902"/>
            <a:ext cx="806281" cy="371790"/>
          </a:xfrm>
          <a:prstGeom prst="rect">
            <a:avLst/>
          </a:prstGeom>
        </p:spPr>
      </p:pic>
      <p:pic>
        <p:nvPicPr>
          <p:cNvPr id="8" name="图片 7"/>
          <p:cNvPicPr>
            <a:picLocks noChangeAspect="1"/>
          </p:cNvPicPr>
          <p:nvPr/>
        </p:nvPicPr>
        <p:blipFill>
          <a:blip r:embed="rId10"/>
          <a:stretch>
            <a:fillRect/>
          </a:stretch>
        </p:blipFill>
        <p:spPr>
          <a:xfrm>
            <a:off x="6888650" y="898897"/>
            <a:ext cx="301065" cy="318170"/>
          </a:xfrm>
          <a:prstGeom prst="rect">
            <a:avLst/>
          </a:prstGeom>
        </p:spPr>
      </p:pic>
      <p:pic>
        <p:nvPicPr>
          <p:cNvPr id="12" name="图片 11"/>
          <p:cNvPicPr>
            <a:picLocks noChangeAspect="1"/>
          </p:cNvPicPr>
          <p:nvPr/>
        </p:nvPicPr>
        <p:blipFill>
          <a:blip r:embed="rId11"/>
          <a:stretch>
            <a:fillRect/>
          </a:stretch>
        </p:blipFill>
        <p:spPr>
          <a:xfrm>
            <a:off x="8171442" y="904069"/>
            <a:ext cx="239945" cy="279547"/>
          </a:xfrm>
          <a:prstGeom prst="rect">
            <a:avLst/>
          </a:prstGeom>
        </p:spPr>
      </p:pic>
      <p:pic>
        <p:nvPicPr>
          <p:cNvPr id="13" name="图片 12"/>
          <p:cNvPicPr>
            <a:picLocks noChangeAspect="1"/>
          </p:cNvPicPr>
          <p:nvPr/>
        </p:nvPicPr>
        <p:blipFill>
          <a:blip r:embed="rId12"/>
          <a:stretch>
            <a:fillRect/>
          </a:stretch>
        </p:blipFill>
        <p:spPr>
          <a:xfrm>
            <a:off x="3505142" y="1789326"/>
            <a:ext cx="461509" cy="473983"/>
          </a:xfrm>
          <a:prstGeom prst="rect">
            <a:avLst/>
          </a:prstGeom>
        </p:spPr>
      </p:pic>
      <p:pic>
        <p:nvPicPr>
          <p:cNvPr id="15" name="图片 14"/>
          <p:cNvPicPr>
            <a:picLocks noChangeAspect="1"/>
          </p:cNvPicPr>
          <p:nvPr/>
        </p:nvPicPr>
        <p:blipFill>
          <a:blip r:embed="rId13"/>
          <a:stretch>
            <a:fillRect/>
          </a:stretch>
        </p:blipFill>
        <p:spPr>
          <a:xfrm>
            <a:off x="4191103" y="1782535"/>
            <a:ext cx="319755" cy="510873"/>
          </a:xfrm>
          <a:prstGeom prst="rect">
            <a:avLst/>
          </a:prstGeom>
        </p:spPr>
      </p:pic>
      <p:pic>
        <p:nvPicPr>
          <p:cNvPr id="19" name="图片 18"/>
          <p:cNvPicPr>
            <a:picLocks noChangeAspect="1"/>
          </p:cNvPicPr>
          <p:nvPr/>
        </p:nvPicPr>
        <p:blipFill>
          <a:blip r:embed="rId14"/>
          <a:stretch>
            <a:fillRect/>
          </a:stretch>
        </p:blipFill>
        <p:spPr>
          <a:xfrm>
            <a:off x="4758247" y="1789326"/>
            <a:ext cx="455524" cy="465114"/>
          </a:xfrm>
          <a:prstGeom prst="rect">
            <a:avLst/>
          </a:prstGeom>
        </p:spPr>
      </p:pic>
      <p:pic>
        <p:nvPicPr>
          <p:cNvPr id="71" name="Picture 77" descr="6a22e824857549208744f90e"/>
          <p:cNvPicPr>
            <a:picLocks noChangeAspect="1" noChangeArrowheads="1"/>
          </p:cNvPicPr>
          <p:nvPr/>
        </p:nvPicPr>
        <p:blipFill>
          <a:blip r:embed="rId15" cstate="email">
            <a:clrChange>
              <a:clrFrom>
                <a:srgbClr val="E6E5E1"/>
              </a:clrFrom>
              <a:clrTo>
                <a:srgbClr val="E6E5E1">
                  <a:alpha val="0"/>
                </a:srgbClr>
              </a:clrTo>
            </a:clrChange>
          </a:blip>
          <a:srcRect/>
          <a:stretch>
            <a:fillRect/>
          </a:stretch>
        </p:blipFill>
        <p:spPr bwMode="auto">
          <a:xfrm>
            <a:off x="2214498" y="2576521"/>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6" cstate="email"/>
          <a:srcRect/>
          <a:stretch>
            <a:fillRect/>
          </a:stretch>
        </p:blipFill>
        <p:spPr bwMode="auto">
          <a:xfrm>
            <a:off x="5180770" y="2521012"/>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7" cstate="email"/>
          <a:srcRect/>
          <a:stretch>
            <a:fillRect/>
          </a:stretch>
        </p:blipFill>
        <p:spPr bwMode="auto">
          <a:xfrm>
            <a:off x="3850904" y="2624772"/>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8" cstate="email"/>
          <a:srcRect/>
          <a:stretch>
            <a:fillRect/>
          </a:stretch>
        </p:blipFill>
        <p:spPr bwMode="auto">
          <a:xfrm>
            <a:off x="5988644" y="2641868"/>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19" cstate="email"/>
          <a:srcRect/>
          <a:stretch>
            <a:fillRect/>
          </a:stretch>
        </p:blipFill>
        <p:spPr bwMode="auto">
          <a:xfrm>
            <a:off x="2932848" y="2624772"/>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20" cstate="email"/>
          <a:srcRect/>
          <a:stretch>
            <a:fillRect/>
          </a:stretch>
        </p:blipFill>
        <p:spPr bwMode="auto">
          <a:xfrm>
            <a:off x="1430553" y="2666763"/>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1" cstate="email"/>
          <a:srcRect/>
          <a:stretch>
            <a:fillRect/>
          </a:stretch>
        </p:blipFill>
        <p:spPr bwMode="auto">
          <a:xfrm>
            <a:off x="811340" y="2580340"/>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2" cstate="email"/>
          <a:srcRect/>
          <a:stretch>
            <a:fillRect/>
          </a:stretch>
        </p:blipFill>
        <p:spPr bwMode="auto">
          <a:xfrm>
            <a:off x="4158701" y="938366"/>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3" cstate="email"/>
          <a:srcRect/>
          <a:stretch>
            <a:fillRect/>
          </a:stretch>
        </p:blipFill>
        <p:spPr bwMode="auto">
          <a:xfrm>
            <a:off x="2244544" y="3309739"/>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4" cstate="email">
            <a:clrChange>
              <a:clrFrom>
                <a:srgbClr val="FEFEFE"/>
              </a:clrFrom>
              <a:clrTo>
                <a:srgbClr val="FEFEFE">
                  <a:alpha val="0"/>
                </a:srgbClr>
              </a:clrTo>
            </a:clrChange>
          </a:blip>
          <a:srcRect/>
          <a:stretch>
            <a:fillRect/>
          </a:stretch>
        </p:blipFill>
        <p:spPr bwMode="auto">
          <a:xfrm>
            <a:off x="4407313" y="3313739"/>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5" cstate="email"/>
          <a:srcRect/>
          <a:stretch>
            <a:fillRect/>
          </a:stretch>
        </p:blipFill>
        <p:spPr bwMode="auto">
          <a:xfrm>
            <a:off x="913292" y="3439641"/>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6" cstate="email"/>
          <a:srcRect/>
          <a:stretch>
            <a:fillRect/>
          </a:stretch>
        </p:blipFill>
        <p:spPr bwMode="auto">
          <a:xfrm>
            <a:off x="3737853" y="3295492"/>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7" cstate="email">
            <a:clrChange>
              <a:clrFrom>
                <a:srgbClr val="F9F9F9"/>
              </a:clrFrom>
              <a:clrTo>
                <a:srgbClr val="F9F9F9">
                  <a:alpha val="0"/>
                </a:srgbClr>
              </a:clrTo>
            </a:clrChange>
          </a:blip>
          <a:srcRect/>
          <a:stretch>
            <a:fillRect/>
          </a:stretch>
        </p:blipFill>
        <p:spPr bwMode="auto">
          <a:xfrm>
            <a:off x="966929" y="4085994"/>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8" cstate="email">
            <a:clrChange>
              <a:clrFrom>
                <a:srgbClr val="F6F5FB"/>
              </a:clrFrom>
              <a:clrTo>
                <a:srgbClr val="F6F5FB">
                  <a:alpha val="0"/>
                </a:srgbClr>
              </a:clrTo>
            </a:clrChange>
          </a:blip>
          <a:srcRect/>
          <a:stretch>
            <a:fillRect/>
          </a:stretch>
        </p:blipFill>
        <p:spPr bwMode="auto">
          <a:xfrm>
            <a:off x="3720398" y="4059023"/>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29" cstate="email"/>
          <a:srcRect/>
          <a:stretch>
            <a:fillRect/>
          </a:stretch>
        </p:blipFill>
        <p:spPr bwMode="auto">
          <a:xfrm>
            <a:off x="5357222" y="1974660"/>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30" cstate="email"/>
          <a:srcRect/>
          <a:stretch>
            <a:fillRect/>
          </a:stretch>
        </p:blipFill>
        <p:spPr bwMode="auto">
          <a:xfrm>
            <a:off x="2645541" y="4045355"/>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1" cstate="email"/>
          <a:srcRect/>
          <a:stretch>
            <a:fillRect/>
          </a:stretch>
        </p:blipFill>
        <p:spPr bwMode="auto">
          <a:xfrm>
            <a:off x="1706386" y="4105465"/>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2" cstate="email"/>
          <a:srcRect/>
          <a:stretch>
            <a:fillRect/>
          </a:stretch>
        </p:blipFill>
        <p:spPr bwMode="auto">
          <a:xfrm>
            <a:off x="6398784" y="1910486"/>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3"/>
          <a:stretch>
            <a:fillRect/>
          </a:stretch>
        </p:blipFill>
        <p:spPr>
          <a:xfrm>
            <a:off x="6857866" y="1857590"/>
            <a:ext cx="378749" cy="452055"/>
          </a:xfrm>
          <a:prstGeom prst="rect">
            <a:avLst/>
          </a:prstGeom>
        </p:spPr>
      </p:pic>
      <p:pic>
        <p:nvPicPr>
          <p:cNvPr id="22" name="图片 21"/>
          <p:cNvPicPr>
            <a:picLocks noChangeAspect="1"/>
          </p:cNvPicPr>
          <p:nvPr/>
        </p:nvPicPr>
        <p:blipFill>
          <a:blip r:embed="rId34"/>
          <a:stretch>
            <a:fillRect/>
          </a:stretch>
        </p:blipFill>
        <p:spPr>
          <a:xfrm>
            <a:off x="7379082" y="1953476"/>
            <a:ext cx="405663" cy="260281"/>
          </a:xfrm>
          <a:prstGeom prst="rect">
            <a:avLst/>
          </a:prstGeom>
        </p:spPr>
      </p:pic>
      <p:pic>
        <p:nvPicPr>
          <p:cNvPr id="27" name="图片 26"/>
          <p:cNvPicPr>
            <a:picLocks noChangeAspect="1"/>
          </p:cNvPicPr>
          <p:nvPr/>
        </p:nvPicPr>
        <p:blipFill>
          <a:blip r:embed="rId35"/>
          <a:stretch>
            <a:fillRect/>
          </a:stretch>
        </p:blipFill>
        <p:spPr>
          <a:xfrm>
            <a:off x="7951185" y="1877968"/>
            <a:ext cx="590107" cy="314724"/>
          </a:xfrm>
          <a:prstGeom prst="rect">
            <a:avLst/>
          </a:prstGeom>
        </p:spPr>
      </p:pic>
      <p:pic>
        <p:nvPicPr>
          <p:cNvPr id="98" name="Picture 81" descr="id=PjTzPj0zr0&amp;gp=402&amp;time=nHcLPWczPH6dns"/>
          <p:cNvPicPr>
            <a:picLocks noChangeAspect="1" noChangeArrowheads="1"/>
          </p:cNvPicPr>
          <p:nvPr/>
        </p:nvPicPr>
        <p:blipFill>
          <a:blip r:embed="rId36" cstate="email">
            <a:clrChange>
              <a:clrFrom>
                <a:srgbClr val="F9FFFF"/>
              </a:clrFrom>
              <a:clrTo>
                <a:srgbClr val="F9FFFF">
                  <a:alpha val="0"/>
                </a:srgbClr>
              </a:clrTo>
            </a:clrChange>
          </a:blip>
          <a:srcRect/>
          <a:stretch>
            <a:fillRect/>
          </a:stretch>
        </p:blipFill>
        <p:spPr bwMode="auto">
          <a:xfrm>
            <a:off x="7873262" y="2542990"/>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7" cstate="email"/>
          <a:srcRect/>
          <a:stretch>
            <a:fillRect/>
          </a:stretch>
        </p:blipFill>
        <p:spPr bwMode="auto">
          <a:xfrm>
            <a:off x="6856665" y="3340330"/>
            <a:ext cx="622461"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8" cstate="email"/>
          <a:srcRect/>
          <a:stretch>
            <a:fillRect/>
          </a:stretch>
        </p:blipFill>
        <p:spPr bwMode="auto">
          <a:xfrm>
            <a:off x="5287574" y="3372041"/>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39" cstate="email"/>
          <a:srcRect/>
          <a:stretch>
            <a:fillRect/>
          </a:stretch>
        </p:blipFill>
        <p:spPr bwMode="auto">
          <a:xfrm>
            <a:off x="5695337" y="3393993"/>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40" cstate="email"/>
          <a:srcRect/>
          <a:stretch>
            <a:fillRect/>
          </a:stretch>
        </p:blipFill>
        <p:spPr bwMode="auto">
          <a:xfrm>
            <a:off x="7793077" y="3287002"/>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1" cstate="screen"/>
          <a:stretch>
            <a:fillRect/>
          </a:stretch>
        </p:blipFill>
        <p:spPr>
          <a:xfrm>
            <a:off x="4579987" y="4106410"/>
            <a:ext cx="531469" cy="371790"/>
          </a:xfrm>
          <a:prstGeom prst="rect">
            <a:avLst/>
          </a:prstGeom>
        </p:spPr>
      </p:pic>
      <p:pic>
        <p:nvPicPr>
          <p:cNvPr id="29" name="图片 28"/>
          <p:cNvPicPr>
            <a:picLocks noChangeAspect="1"/>
          </p:cNvPicPr>
          <p:nvPr/>
        </p:nvPicPr>
        <p:blipFill>
          <a:blip r:embed="rId42"/>
          <a:stretch>
            <a:fillRect/>
          </a:stretch>
        </p:blipFill>
        <p:spPr>
          <a:xfrm>
            <a:off x="6885903" y="2602637"/>
            <a:ext cx="682954" cy="358674"/>
          </a:xfrm>
          <a:prstGeom prst="rect">
            <a:avLst/>
          </a:prstGeom>
        </p:spPr>
      </p:pic>
      <p:pic>
        <p:nvPicPr>
          <p:cNvPr id="30" name="图片 29"/>
          <p:cNvPicPr>
            <a:picLocks noChangeAspect="1"/>
          </p:cNvPicPr>
          <p:nvPr/>
        </p:nvPicPr>
        <p:blipFill>
          <a:blip r:embed="rId43"/>
          <a:stretch>
            <a:fillRect/>
          </a:stretch>
        </p:blipFill>
        <p:spPr>
          <a:xfrm>
            <a:off x="5352040" y="1168669"/>
            <a:ext cx="648072" cy="181818"/>
          </a:xfrm>
          <a:prstGeom prst="rect">
            <a:avLst/>
          </a:prstGeom>
        </p:spPr>
      </p:pic>
      <p:pic>
        <p:nvPicPr>
          <p:cNvPr id="1026" name="Picture 2"/>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464135" y="1183616"/>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479126" y="905112"/>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5896465" y="915881"/>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6116425" y="1140595"/>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525617" y="1250024"/>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904935" y="1305153"/>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722381" y="978662"/>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655516" y="926691"/>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3273306" y="925893"/>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183300" y="3211900"/>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6171773" y="3601036"/>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5473624" y="1350487"/>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5391688" y="4093614"/>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1620889" y="960580"/>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3081908" y="3265925"/>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2244376" y="919207"/>
            <a:ext cx="401165" cy="38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239716" y="4076196"/>
            <a:ext cx="325089" cy="35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6997688" y="4085001"/>
            <a:ext cx="330861" cy="386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 name="Picture 2"/>
          <p:cNvPicPr>
            <a:picLocks noChangeAspect="1" noChangeArrowheads="1"/>
          </p:cNvPicPr>
          <p:nvPr/>
        </p:nvPicPr>
        <p:blipFill>
          <a:blip r:embed="rId62" cstate="screen">
            <a:extLst>
              <a:ext uri="{28A0092B-C50C-407E-A947-70E740481C1C}">
                <a14:useLocalDpi xmlns:a14="http://schemas.microsoft.com/office/drawing/2010/main"/>
              </a:ext>
            </a:extLst>
          </a:blip>
          <a:srcRect/>
          <a:stretch>
            <a:fillRect/>
          </a:stretch>
        </p:blipFill>
        <p:spPr bwMode="auto">
          <a:xfrm>
            <a:off x="573800" y="96699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2464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xmlns="" id="{B72C28FC-8D6F-ABD5-BCB1-1C8FF56B127E}"/>
              </a:ext>
            </a:extLst>
          </p:cNvPr>
          <p:cNvSpPr txBox="1">
            <a:spLocks noChangeArrowheads="1"/>
          </p:cNvSpPr>
          <p:nvPr/>
        </p:nvSpPr>
        <p:spPr bwMode="auto">
          <a:xfrm>
            <a:off x="3580506" y="2139702"/>
            <a:ext cx="2320509" cy="682543"/>
          </a:xfrm>
          <a:prstGeom prst="rect">
            <a:avLst/>
          </a:prstGeom>
          <a:noFill/>
          <a:ln w="9525">
            <a:noFill/>
            <a:miter lim="800000"/>
          </a:ln>
        </p:spPr>
        <p:txBody>
          <a:bodyPr vert="horz" wrap="square" lIns="0" tIns="0" rIns="0" bIns="0" numCol="1" anchor="t" anchorCtr="0" compatLnSpc="1"/>
          <a:lstStyle/>
          <a:p>
            <a:pPr algn="ctr" defTabSz="737870" eaLnBrk="0" hangingPunct="0">
              <a:lnSpc>
                <a:spcPct val="150000"/>
              </a:lnSpc>
              <a:defRPr/>
            </a:pPr>
            <a:r>
              <a:rPr lang="en-US" altLang="zh-CN" sz="3000" b="1" kern="0" dirty="0">
                <a:solidFill>
                  <a:srgbClr val="2DCAD1"/>
                </a:solidFill>
                <a:latin typeface="微软雅黑" panose="020B0503020204020204" pitchFamily="34" charset="-122"/>
                <a:ea typeface="微软雅黑" panose="020B0503020204020204" pitchFamily="34" charset="-122"/>
                <a:cs typeface="+mj-cs"/>
              </a:rPr>
              <a:t>Thank </a:t>
            </a:r>
            <a:r>
              <a:rPr lang="en-US" altLang="zh-CN" sz="3300" b="1" kern="0" dirty="0">
                <a:solidFill>
                  <a:srgbClr val="2DCAD1"/>
                </a:solidFill>
                <a:latin typeface="微软雅黑" panose="020B0503020204020204" pitchFamily="34" charset="-122"/>
                <a:ea typeface="微软雅黑" panose="020B0503020204020204" pitchFamily="34" charset="-122"/>
                <a:cs typeface="+mj-cs"/>
              </a:rPr>
              <a:t>you</a:t>
            </a:r>
            <a:endParaRPr lang="zh-CN" altLang="en-US" sz="3000" b="1" kern="0" dirty="0">
              <a:solidFill>
                <a:srgbClr val="2DCAD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13B1894F-BA13-B853-91B0-F79FB7F0E025}"/>
              </a:ext>
            </a:extLst>
          </p:cNvPr>
          <p:cNvSpPr/>
          <p:nvPr/>
        </p:nvSpPr>
        <p:spPr>
          <a:xfrm>
            <a:off x="5652120" y="2427734"/>
            <a:ext cx="1152128" cy="355686"/>
          </a:xfrm>
          <a:prstGeom prst="rect">
            <a:avLst/>
          </a:prstGeom>
        </p:spPr>
        <p:txBody>
          <a:bodyPr wrap="square" lIns="77925" tIns="38963" rIns="77925" bIns="38963">
            <a:spAutoFit/>
          </a:bodyPr>
          <a:lstStyle/>
          <a:p>
            <a:pPr algn="ctr" defTabSz="914400">
              <a:defRPr/>
            </a:pPr>
            <a:r>
              <a:rPr lang="zh-CN" altLang="en-US" sz="1800" b="1" kern="0" dirty="0">
                <a:solidFill>
                  <a:srgbClr val="2DCAD1"/>
                </a:solidFill>
                <a:latin typeface="微软雅黑" panose="020B0503020204020204" pitchFamily="34" charset="-122"/>
                <a:ea typeface="微软雅黑" panose="020B0503020204020204" pitchFamily="34" charset="-122"/>
              </a:rPr>
              <a:t>谢谢</a:t>
            </a:r>
            <a:endParaRPr lang="zh-CN" altLang="en-US" sz="1800" b="1" dirty="0">
              <a:solidFill>
                <a:srgbClr val="2DCAD1"/>
              </a:solidFill>
              <a:latin typeface="微软雅黑" panose="020B0503020204020204" pitchFamily="34" charset="-122"/>
              <a:ea typeface="微软雅黑" panose="020B0503020204020204" pitchFamily="34" charset="-122"/>
            </a:endParaRPr>
          </a:p>
        </p:txBody>
      </p:sp>
      <p:sp>
        <p:nvSpPr>
          <p:cNvPr id="6" name="任意形状 6">
            <a:extLst>
              <a:ext uri="{FF2B5EF4-FFF2-40B4-BE49-F238E27FC236}">
                <a16:creationId xmlns:a16="http://schemas.microsoft.com/office/drawing/2014/main" xmlns="" id="{30A8C728-D053-5248-CA1E-316F886C75E9}"/>
              </a:ext>
            </a:extLst>
          </p:cNvPr>
          <p:cNvSpPr/>
          <p:nvPr/>
        </p:nvSpPr>
        <p:spPr bwMode="auto">
          <a:xfrm>
            <a:off x="3558382" y="2369031"/>
            <a:ext cx="44247" cy="381281"/>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90" tIns="34296" rIns="68590" bIns="34296" numCol="1" rtlCol="0" anchor="ctr" anchorCtr="0" compatLnSpc="1"/>
          <a:lstStyle/>
          <a:p>
            <a:pPr algn="ctr" defTabSz="685800"/>
            <a:endParaRPr lang="zh-CN" altLang="en-US" sz="900">
              <a:solidFill>
                <a:prstClr val="black"/>
              </a:solidFill>
              <a:ea typeface="华文中宋" panose="02010600040101010101" pitchFamily="2" charset="-122"/>
            </a:endParaRPr>
          </a:p>
        </p:txBody>
      </p:sp>
      <p:pic>
        <p:nvPicPr>
          <p:cNvPr id="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00386" y="240737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5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rPr>
              <a:t>申请城市市场评述</a:t>
            </a:r>
          </a:p>
          <a:p>
            <a:pPr>
              <a:lnSpc>
                <a:spcPts val="2500"/>
              </a:lnSpc>
            </a:pPr>
            <a:r>
              <a:rPr lang="zh-CN" altLang="en-US" sz="1200" b="1" dirty="0">
                <a:solidFill>
                  <a:prstClr val="black"/>
                </a:solidFill>
                <a:latin typeface="微软雅黑" panose="020B0503020204020204" pitchFamily="34" charset="-122"/>
              </a:rPr>
              <a:t>申请公司信息</a:t>
            </a:r>
          </a:p>
          <a:p>
            <a:pPr>
              <a:lnSpc>
                <a:spcPts val="2500"/>
              </a:lnSpc>
            </a:pPr>
            <a:r>
              <a:rPr lang="zh-CN" altLang="en-US" sz="1200" b="1" dirty="0">
                <a:solidFill>
                  <a:prstClr val="black"/>
                </a:solidFill>
                <a:latin typeface="微软雅黑" panose="020B0503020204020204" pitchFamily="34" charset="-122"/>
              </a:rPr>
              <a:t>新公司商业计划</a:t>
            </a:r>
          </a:p>
          <a:p>
            <a:pPr>
              <a:lnSpc>
                <a:spcPts val="2500"/>
              </a:lnSpc>
            </a:pPr>
            <a:r>
              <a:rPr lang="zh-CN" altLang="en-US" sz="1200" b="1" dirty="0">
                <a:solidFill>
                  <a:prstClr val="black"/>
                </a:solidFill>
                <a:latin typeface="微软雅黑" panose="020B0503020204020204" pitchFamily="34" charset="-122"/>
              </a:rPr>
              <a:t>新店营销规划</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盈亏分析</a:t>
            </a:r>
          </a:p>
          <a:p>
            <a:pPr>
              <a:lnSpc>
                <a:spcPts val="2500"/>
              </a:lnSpc>
            </a:pPr>
            <a:r>
              <a:rPr lang="zh-CN" altLang="en-US" sz="1200" b="1" dirty="0">
                <a:solidFill>
                  <a:prstClr val="black"/>
                </a:solidFill>
                <a:latin typeface="微软雅黑" panose="020B0503020204020204" pitchFamily="34" charset="-122"/>
              </a:rPr>
              <a:t>需提供的附件</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附件</a:t>
            </a: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rPr>
              <a:t>目录</a:t>
            </a: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六</a:t>
            </a: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七</a:t>
            </a:r>
          </a:p>
        </p:txBody>
      </p:sp>
    </p:spTree>
    <p:extLst>
      <p:ext uri="{BB962C8B-B14F-4D97-AF65-F5344CB8AC3E}">
        <p14:creationId xmlns:p14="http://schemas.microsoft.com/office/powerpoint/2010/main" val="3205716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575510"/>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p>
        </p:txBody>
      </p:sp>
      <p:sp>
        <p:nvSpPr>
          <p:cNvPr id="10" name="TextBox 109"/>
          <p:cNvSpPr txBox="1"/>
          <p:nvPr/>
        </p:nvSpPr>
        <p:spPr>
          <a:xfrm>
            <a:off x="317989" y="2022078"/>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p>
        </p:txBody>
      </p:sp>
      <p:sp>
        <p:nvSpPr>
          <p:cNvPr id="12" name="矩形 11"/>
          <p:cNvSpPr/>
          <p:nvPr/>
        </p:nvSpPr>
        <p:spPr>
          <a:xfrm>
            <a:off x="5768440" y="76545"/>
            <a:ext cx="31810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rPr>
              <a:t>一、申请城市市场评述</a:t>
            </a:r>
            <a:endParaRPr lang="zh-CN" altLang="zh-CN" b="1" kern="100" dirty="0">
              <a:solidFill>
                <a:srgbClr val="2DCAD1"/>
              </a:solidFill>
              <a:latin typeface="微软雅黑" panose="020B0503020204020204" pitchFamily="34" charset="-122"/>
            </a:endParaRPr>
          </a:p>
        </p:txBody>
      </p:sp>
      <p:sp>
        <p:nvSpPr>
          <p:cNvPr id="13" name="TextBox 3"/>
          <p:cNvSpPr txBox="1"/>
          <p:nvPr/>
        </p:nvSpPr>
        <p:spPr>
          <a:xfrm>
            <a:off x="251520" y="1771051"/>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1"/>
            </p:custDataLst>
            <p:extLst>
              <p:ext uri="{D42A27DB-BD31-4B8C-83A1-F6EECF244321}">
                <p14:modId xmlns:p14="http://schemas.microsoft.com/office/powerpoint/2010/main" val="3579988230"/>
              </p:ext>
            </p:extLst>
          </p:nvPr>
        </p:nvGraphicFramePr>
        <p:xfrm>
          <a:off x="369115" y="2346115"/>
          <a:ext cx="8390428" cy="2700306"/>
        </p:xfrm>
        <a:graphic>
          <a:graphicData uri="http://schemas.openxmlformats.org/drawingml/2006/table">
            <a:tbl>
              <a:tblPr/>
              <a:tblGrid>
                <a:gridCol w="1456280">
                  <a:extLst>
                    <a:ext uri="{9D8B030D-6E8A-4147-A177-3AD203B41FA5}">
                      <a16:colId xmlns="" xmlns:a16="http://schemas.microsoft.com/office/drawing/2014/main" val="20000"/>
                    </a:ext>
                  </a:extLst>
                </a:gridCol>
                <a:gridCol w="1262464">
                  <a:extLst>
                    <a:ext uri="{9D8B030D-6E8A-4147-A177-3AD203B41FA5}">
                      <a16:colId xmlns="" xmlns:a16="http://schemas.microsoft.com/office/drawing/2014/main" val="20001"/>
                    </a:ext>
                  </a:extLst>
                </a:gridCol>
                <a:gridCol w="1073409">
                  <a:extLst>
                    <a:ext uri="{9D8B030D-6E8A-4147-A177-3AD203B41FA5}">
                      <a16:colId xmlns="" xmlns:a16="http://schemas.microsoft.com/office/drawing/2014/main" val="20002"/>
                    </a:ext>
                  </a:extLst>
                </a:gridCol>
                <a:gridCol w="1109459">
                  <a:extLst>
                    <a:ext uri="{9D8B030D-6E8A-4147-A177-3AD203B41FA5}">
                      <a16:colId xmlns="" xmlns:a16="http://schemas.microsoft.com/office/drawing/2014/main" val="20003"/>
                    </a:ext>
                  </a:extLst>
                </a:gridCol>
                <a:gridCol w="1124666">
                  <a:extLst>
                    <a:ext uri="{9D8B030D-6E8A-4147-A177-3AD203B41FA5}">
                      <a16:colId xmlns="" xmlns:a16="http://schemas.microsoft.com/office/drawing/2014/main" val="20004"/>
                    </a:ext>
                  </a:extLst>
                </a:gridCol>
                <a:gridCol w="1254690">
                  <a:extLst>
                    <a:ext uri="{9D8B030D-6E8A-4147-A177-3AD203B41FA5}">
                      <a16:colId xmlns="" xmlns:a16="http://schemas.microsoft.com/office/drawing/2014/main" val="20005"/>
                    </a:ext>
                  </a:extLst>
                </a:gridCol>
                <a:gridCol w="1109460">
                  <a:extLst>
                    <a:ext uri="{9D8B030D-6E8A-4147-A177-3AD203B41FA5}">
                      <a16:colId xmlns="" xmlns:a16="http://schemas.microsoft.com/office/drawing/2014/main" val="20008"/>
                    </a:ext>
                  </a:extLst>
                </a:gridCol>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16279">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 xmlns:a16="http://schemas.microsoft.com/office/drawing/2014/main" val="1000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375897215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9"/>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10"/>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515723939"/>
              </p:ext>
            </p:extLst>
          </p:nvPr>
        </p:nvGraphicFramePr>
        <p:xfrm>
          <a:off x="369112" y="887953"/>
          <a:ext cx="8379352" cy="895526"/>
        </p:xfrm>
        <a:graphic>
          <a:graphicData uri="http://schemas.openxmlformats.org/drawingml/2006/table">
            <a:tbl>
              <a:tblPr/>
              <a:tblGrid>
                <a:gridCol w="470215">
                  <a:extLst>
                    <a:ext uri="{9D8B030D-6E8A-4147-A177-3AD203B41FA5}">
                      <a16:colId xmlns="" xmlns:a16="http://schemas.microsoft.com/office/drawing/2014/main" val="20000"/>
                    </a:ext>
                  </a:extLst>
                </a:gridCol>
                <a:gridCol w="809818">
                  <a:extLst>
                    <a:ext uri="{9D8B030D-6E8A-4147-A177-3AD203B41FA5}">
                      <a16:colId xmlns="" xmlns:a16="http://schemas.microsoft.com/office/drawing/2014/main" val="20001"/>
                    </a:ext>
                  </a:extLst>
                </a:gridCol>
                <a:gridCol w="566210">
                  <a:extLst>
                    <a:ext uri="{9D8B030D-6E8A-4147-A177-3AD203B41FA5}">
                      <a16:colId xmlns="" xmlns:a16="http://schemas.microsoft.com/office/drawing/2014/main" val="20002"/>
                    </a:ext>
                  </a:extLst>
                </a:gridCol>
                <a:gridCol w="938555">
                  <a:extLst>
                    <a:ext uri="{9D8B030D-6E8A-4147-A177-3AD203B41FA5}">
                      <a16:colId xmlns="" xmlns:a16="http://schemas.microsoft.com/office/drawing/2014/main" val="20003"/>
                    </a:ext>
                  </a:extLst>
                </a:gridCol>
                <a:gridCol w="863469">
                  <a:extLst>
                    <a:ext uri="{9D8B030D-6E8A-4147-A177-3AD203B41FA5}">
                      <a16:colId xmlns="" xmlns:a16="http://schemas.microsoft.com/office/drawing/2014/main" val="1377531506"/>
                    </a:ext>
                  </a:extLst>
                </a:gridCol>
                <a:gridCol w="946217">
                  <a:extLst>
                    <a:ext uri="{9D8B030D-6E8A-4147-A177-3AD203B41FA5}">
                      <a16:colId xmlns="" xmlns:a16="http://schemas.microsoft.com/office/drawing/2014/main" val="20005"/>
                    </a:ext>
                  </a:extLst>
                </a:gridCol>
                <a:gridCol w="946217"/>
                <a:gridCol w="946217"/>
                <a:gridCol w="946217"/>
                <a:gridCol w="946217"/>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37301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11" name="矩形 10"/>
          <p:cNvSpPr/>
          <p:nvPr/>
        </p:nvSpPr>
        <p:spPr>
          <a:xfrm>
            <a:off x="1331640" y="3291830"/>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01439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4" name="Rectangle 2"/>
          <p:cNvSpPr>
            <a:spLocks noChangeArrowheads="1"/>
          </p:cNvSpPr>
          <p:nvPr/>
        </p:nvSpPr>
        <p:spPr bwMode="auto">
          <a:xfrm>
            <a:off x="232172" y="4431440"/>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2173" y="591247"/>
            <a:ext cx="1935103"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1.</a:t>
            </a:r>
            <a:r>
              <a:rPr lang="zh-CN" altLang="zh-CN" sz="1400" b="1" kern="100" dirty="0">
                <a:solidFill>
                  <a:srgbClr val="2DCAD1"/>
                </a:solidFill>
                <a:latin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2522975130"/>
              </p:ext>
            </p:extLst>
          </p:nvPr>
        </p:nvGraphicFramePr>
        <p:xfrm>
          <a:off x="259602" y="915564"/>
          <a:ext cx="8632886" cy="3469048"/>
        </p:xfrm>
        <a:graphic>
          <a:graphicData uri="http://schemas.openxmlformats.org/drawingml/2006/table">
            <a:tbl>
              <a:tblPr/>
              <a:tblGrid>
                <a:gridCol w="959209">
                  <a:extLst>
                    <a:ext uri="{9D8B030D-6E8A-4147-A177-3AD203B41FA5}">
                      <a16:colId xmlns:a16="http://schemas.microsoft.com/office/drawing/2014/main" xmlns="" val="20000"/>
                    </a:ext>
                  </a:extLst>
                </a:gridCol>
                <a:gridCol w="1918418">
                  <a:extLst>
                    <a:ext uri="{9D8B030D-6E8A-4147-A177-3AD203B41FA5}">
                      <a16:colId xmlns:a16="http://schemas.microsoft.com/office/drawing/2014/main" xmlns="" val="20001"/>
                    </a:ext>
                  </a:extLst>
                </a:gridCol>
                <a:gridCol w="959209">
                  <a:extLst>
                    <a:ext uri="{9D8B030D-6E8A-4147-A177-3AD203B41FA5}">
                      <a16:colId xmlns:a16="http://schemas.microsoft.com/office/drawing/2014/main" xmlns="" val="20003"/>
                    </a:ext>
                  </a:extLst>
                </a:gridCol>
                <a:gridCol w="1918419">
                  <a:extLst>
                    <a:ext uri="{9D8B030D-6E8A-4147-A177-3AD203B41FA5}">
                      <a16:colId xmlns:a16="http://schemas.microsoft.com/office/drawing/2014/main" xmlns="" val="20004"/>
                    </a:ext>
                  </a:extLst>
                </a:gridCol>
                <a:gridCol w="684150">
                  <a:extLst>
                    <a:ext uri="{9D8B030D-6E8A-4147-A177-3AD203B41FA5}">
                      <a16:colId xmlns:a16="http://schemas.microsoft.com/office/drawing/2014/main" xmlns="" val="20006"/>
                    </a:ext>
                  </a:extLst>
                </a:gridCol>
                <a:gridCol w="731157">
                  <a:extLst>
                    <a:ext uri="{9D8B030D-6E8A-4147-A177-3AD203B41FA5}">
                      <a16:colId xmlns:a16="http://schemas.microsoft.com/office/drawing/2014/main" xmlns="" val="20007"/>
                    </a:ext>
                  </a:extLst>
                </a:gridCol>
                <a:gridCol w="797628">
                  <a:extLst>
                    <a:ext uri="{9D8B030D-6E8A-4147-A177-3AD203B41FA5}">
                      <a16:colId xmlns:a16="http://schemas.microsoft.com/office/drawing/2014/main" xmlns="" val="20008"/>
                    </a:ext>
                  </a:extLst>
                </a:gridCol>
                <a:gridCol w="664696">
                  <a:extLst>
                    <a:ext uri="{9D8B030D-6E8A-4147-A177-3AD203B41FA5}">
                      <a16:colId xmlns:a16="http://schemas.microsoft.com/office/drawing/2014/main" xmlns="" val="20010"/>
                    </a:ext>
                  </a:extLst>
                </a:gridCol>
              </a:tblGrid>
              <a:tr h="33624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1"/>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2"/>
                  </a:ext>
                </a:extLst>
              </a:tr>
              <a:tr h="298630">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3"/>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4"/>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5"/>
                  </a:ext>
                </a:extLst>
              </a:tr>
              <a:tr h="240489">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6"/>
                  </a:ext>
                </a:extLst>
              </a:tr>
              <a:tr h="324137">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7"/>
                  </a:ext>
                </a:extLst>
              </a:tr>
              <a:tr h="324137">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8"/>
                  </a:ext>
                </a:extLst>
              </a:tr>
              <a:tr h="324137">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9"/>
                  </a:ext>
                </a:extLst>
              </a:tr>
              <a:tr h="3241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7">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34896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4" name="矩形 3"/>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rPr>
              <a:t>：公司控股、夫妻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1350029195"/>
              </p:ext>
            </p:extLst>
          </p:nvPr>
        </p:nvGraphicFramePr>
        <p:xfrm>
          <a:off x="179512" y="867796"/>
          <a:ext cx="8586028" cy="726649"/>
        </p:xfrm>
        <a:graphic>
          <a:graphicData uri="http://schemas.openxmlformats.org/drawingml/2006/table">
            <a:tbl>
              <a:tblPr/>
              <a:tblGrid>
                <a:gridCol w="1013432">
                  <a:extLst>
                    <a:ext uri="{9D8B030D-6E8A-4147-A177-3AD203B41FA5}">
                      <a16:colId xmlns:a16="http://schemas.microsoft.com/office/drawing/2014/main" xmlns="" val="20000"/>
                    </a:ext>
                  </a:extLst>
                </a:gridCol>
                <a:gridCol w="1520484">
                  <a:extLst>
                    <a:ext uri="{9D8B030D-6E8A-4147-A177-3AD203B41FA5}">
                      <a16:colId xmlns:a16="http://schemas.microsoft.com/office/drawing/2014/main" xmlns="" val="20001"/>
                    </a:ext>
                  </a:extLst>
                </a:gridCol>
                <a:gridCol w="1558333">
                  <a:extLst>
                    <a:ext uri="{9D8B030D-6E8A-4147-A177-3AD203B41FA5}">
                      <a16:colId xmlns:a16="http://schemas.microsoft.com/office/drawing/2014/main" xmlns="" val="20002"/>
                    </a:ext>
                  </a:extLst>
                </a:gridCol>
                <a:gridCol w="2335543">
                  <a:extLst>
                    <a:ext uri="{9D8B030D-6E8A-4147-A177-3AD203B41FA5}">
                      <a16:colId xmlns:a16="http://schemas.microsoft.com/office/drawing/2014/main" xmlns="" val="20003"/>
                    </a:ext>
                  </a:extLst>
                </a:gridCol>
                <a:gridCol w="2158236">
                  <a:extLst>
                    <a:ext uri="{9D8B030D-6E8A-4147-A177-3AD203B41FA5}">
                      <a16:colId xmlns:a16="http://schemas.microsoft.com/office/drawing/2014/main" xmlns=""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矩形 5"/>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9" name="矩形 8"/>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0"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实控人二</a:t>
            </a:r>
            <a:r>
              <a:rPr lang="zh-CN" altLang="en-US" sz="900" b="1" dirty="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19" name="矩形 18"/>
          <p:cNvSpPr/>
          <p:nvPr/>
        </p:nvSpPr>
        <p:spPr>
          <a:xfrm>
            <a:off x="5967847" y="85012"/>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graphicFrame>
        <p:nvGraphicFramePr>
          <p:cNvPr id="20" name="表格 19">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2401123051"/>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22" name="表格 21">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2554617738"/>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4"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a:t>
            </a:r>
            <a:r>
              <a:rPr lang="zh-CN" altLang="en-US" sz="900" b="1" dirty="0">
                <a:solidFill>
                  <a:prstClr val="white"/>
                </a:solidFill>
                <a:ea typeface="微软雅黑" panose="020B0503020204020204" pitchFamily="34" charset="-122"/>
              </a:rPr>
              <a:t>一</a:t>
            </a:r>
            <a:r>
              <a:rPr lang="zh-CN" altLang="en-US" sz="900" b="1" dirty="0" smtClean="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XXX60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28" name="矩形 27"/>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9" name="矩形 28"/>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0"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31" name="表格 30">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1037339557"/>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2" name="表格 31">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236669890"/>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33"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人三：</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15" name="矩形 14"/>
          <p:cNvSpPr/>
          <p:nvPr/>
        </p:nvSpPr>
        <p:spPr>
          <a:xfrm>
            <a:off x="554040" y="2494233"/>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申请</a:t>
            </a:r>
            <a:r>
              <a:rPr lang="zh-CN" altLang="en-US" sz="1600" b="1" dirty="0" smtClean="0">
                <a:solidFill>
                  <a:srgbClr val="FF0000"/>
                </a:solidFill>
                <a:latin typeface="微软雅黑" panose="020B0503020204020204" pitchFamily="34" charset="-122"/>
                <a:cs typeface="Times New Roman" panose="02020603050405020304" pitchFamily="18" charset="0"/>
              </a:rPr>
              <a:t>公司股东为公司独资或者</a:t>
            </a:r>
            <a:r>
              <a:rPr lang="zh-CN" altLang="en-US" sz="1600" b="1" dirty="0">
                <a:solidFill>
                  <a:srgbClr val="FF0000"/>
                </a:solidFill>
                <a:latin typeface="微软雅黑" panose="020B0503020204020204" pitchFamily="34" charset="-122"/>
                <a:cs typeface="Times New Roman" panose="02020603050405020304" pitchFamily="18" charset="0"/>
              </a:rPr>
              <a:t>公司与</a:t>
            </a:r>
            <a:r>
              <a:rPr lang="zh-CN" altLang="en-US" sz="1600" b="1" dirty="0" smtClean="0">
                <a:solidFill>
                  <a:srgbClr val="FF0000"/>
                </a:solidFill>
                <a:latin typeface="微软雅黑" panose="020B0503020204020204" pitchFamily="34" charset="-122"/>
                <a:cs typeface="Times New Roman" panose="02020603050405020304" pitchFamily="18" charset="0"/>
              </a:rPr>
              <a:t>自然人共同持股则</a:t>
            </a:r>
            <a:r>
              <a:rPr lang="zh-CN" altLang="en-US" sz="1600" b="1" dirty="0">
                <a:solidFill>
                  <a:srgbClr val="FF0000"/>
                </a:solidFill>
                <a:latin typeface="微软雅黑" panose="020B0503020204020204" pitchFamily="34" charset="-122"/>
                <a:cs typeface="Times New Roman" panose="02020603050405020304" pitchFamily="18" charset="0"/>
              </a:rPr>
              <a:t>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务必</a:t>
            </a:r>
            <a:r>
              <a:rPr lang="zh-CN" altLang="en-US" sz="1600" b="1" dirty="0">
                <a:solidFill>
                  <a:prstClr val="black"/>
                </a:solidFill>
                <a:latin typeface="微软雅黑" panose="020B0503020204020204" pitchFamily="34" charset="-122"/>
                <a:cs typeface="Times New Roman" panose="02020603050405020304" pitchFamily="18" charset="0"/>
              </a:rPr>
              <a:t>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④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6548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sp>
        <p:nvSpPr>
          <p:cNvPr id="17" name="矩形 16"/>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22" name="矩形 2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4" name="TextBox 5"/>
          <p:cNvSpPr txBox="1"/>
          <p:nvPr/>
        </p:nvSpPr>
        <p:spPr bwMode="auto">
          <a:xfrm>
            <a:off x="135991" y="2194798"/>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rPr>
              <a:t>股东一：</a:t>
            </a:r>
            <a:r>
              <a:rPr kumimoji="1" lang="en-US" altLang="zh-CN" sz="900" b="1" dirty="0" smtClean="0">
                <a:solidFill>
                  <a:prstClr val="white"/>
                </a:solidFill>
                <a:latin typeface="微软雅黑" panose="020B0503020204020204" pitchFamily="34" charset="-122"/>
              </a:rPr>
              <a:t>XXX60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25" name="矩形 24"/>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6"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股东二：</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2" name="表格 1">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3221465610"/>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 name="表格 2">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13512833"/>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4" name="矩形 13"/>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5" name="TextBox 5"/>
          <p:cNvSpPr txBox="1"/>
          <p:nvPr/>
        </p:nvSpPr>
        <p:spPr bwMode="auto">
          <a:xfrm>
            <a:off x="135991" y="4079653"/>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smtClean="0">
                <a:solidFill>
                  <a:prstClr val="white"/>
                </a:solidFill>
                <a:latin typeface="微软雅黑" panose="020B0503020204020204" pitchFamily="34" charset="-122"/>
              </a:rPr>
              <a:t>股东三：</a:t>
            </a:r>
            <a:r>
              <a:rPr kumimoji="1" lang="en-US" altLang="zh-CN" sz="900" b="1" dirty="0" smtClean="0">
                <a:solidFill>
                  <a:prstClr val="white"/>
                </a:solidFill>
                <a:latin typeface="微软雅黑" panose="020B0503020204020204" pitchFamily="34" charset="-122"/>
              </a:rPr>
              <a:t>XXX50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18" name="矩形 17"/>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9"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smtClean="0">
                <a:solidFill>
                  <a:prstClr val="white"/>
                </a:solidFill>
                <a:ea typeface="微软雅黑" panose="020B0503020204020204" pitchFamily="34" charset="-122"/>
              </a:rPr>
              <a:t>股东四：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21" name="表格 20">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329522719"/>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23" name="表格 22">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4271123600"/>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20" name="矩形 19"/>
          <p:cNvSpPr/>
          <p:nvPr/>
        </p:nvSpPr>
        <p:spPr>
          <a:xfrm>
            <a:off x="762914" y="3492331"/>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srgbClr val="FF0000"/>
                </a:solidFill>
                <a:latin typeface="微软雅黑" panose="020B0503020204020204" pitchFamily="34" charset="-122"/>
                <a:cs typeface="Times New Roman" panose="02020603050405020304" pitchFamily="18" charset="0"/>
              </a:rPr>
              <a:t>①  申请</a:t>
            </a:r>
            <a:r>
              <a:rPr lang="zh-CN" altLang="en-US" sz="1600" b="1" dirty="0">
                <a:solidFill>
                  <a:srgbClr val="FF0000"/>
                </a:solidFill>
                <a:latin typeface="微软雅黑" panose="020B0503020204020204" pitchFamily="34" charset="-122"/>
                <a:cs typeface="Times New Roman" panose="02020603050405020304" pitchFamily="18" charset="0"/>
              </a:rPr>
              <a:t>公司</a:t>
            </a:r>
            <a:r>
              <a:rPr lang="zh-CN" altLang="en-US" sz="1600" b="1" dirty="0" smtClean="0">
                <a:solidFill>
                  <a:srgbClr val="FF0000"/>
                </a:solidFill>
                <a:latin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cs typeface="Times New Roman" panose="02020603050405020304" pitchFamily="18" charset="0"/>
              </a:rPr>
              <a:t>自然人则填写本页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，股东</a:t>
            </a:r>
            <a:r>
              <a:rPr lang="zh-CN" altLang="en-US" sz="1600" b="1" dirty="0">
                <a:solidFill>
                  <a:srgbClr val="FF0000"/>
                </a:solidFill>
                <a:latin typeface="微软雅黑" panose="020B0503020204020204" pitchFamily="34" charset="-122"/>
                <a:cs typeface="Times New Roman" panose="02020603050405020304" pitchFamily="18" charset="0"/>
              </a:rPr>
              <a:t>关系必须写</a:t>
            </a:r>
            <a:r>
              <a:rPr lang="zh-CN" altLang="en-US" sz="1600" b="1" dirty="0" smtClean="0">
                <a:solidFill>
                  <a:srgbClr val="FF0000"/>
                </a:solidFill>
                <a:latin typeface="微软雅黑" panose="020B0503020204020204" pitchFamily="34" charset="-122"/>
                <a:cs typeface="Times New Roman" panose="02020603050405020304" pitchFamily="18" charset="0"/>
              </a:rPr>
              <a:t>清楚，同时</a:t>
            </a:r>
            <a:r>
              <a:rPr lang="zh-CN" altLang="en-US" sz="1600" b="1" dirty="0">
                <a:solidFill>
                  <a:srgbClr val="FF0000"/>
                </a:solidFill>
                <a:latin typeface="微软雅黑" panose="020B0503020204020204" pitchFamily="34" charset="-122"/>
                <a:cs typeface="Times New Roman" panose="02020603050405020304" pitchFamily="18" charset="0"/>
              </a:rPr>
              <a:t>删除上一</a:t>
            </a:r>
            <a:r>
              <a:rPr lang="zh-CN" altLang="en-US" sz="1600" b="1" dirty="0" smtClean="0">
                <a:solidFill>
                  <a:srgbClr val="FF0000"/>
                </a:solidFill>
                <a:latin typeface="微软雅黑" panose="020B0503020204020204" pitchFamily="34" charset="-122"/>
                <a:cs typeface="Times New Roman" panose="02020603050405020304" pitchFamily="18" charset="0"/>
              </a:rPr>
              <a:t>页 </a:t>
            </a:r>
            <a:r>
              <a:rPr lang="zh-CN" altLang="en-US" sz="1600" b="1" dirty="0">
                <a:solidFill>
                  <a:prstClr val="black"/>
                </a:solidFill>
                <a:latin typeface="微软雅黑" panose="020B0503020204020204" pitchFamily="34" charset="-122"/>
                <a:cs typeface="Times New Roman" panose="02020603050405020304" pitchFamily="18" charset="0"/>
              </a:rPr>
              <a:t>（申请</a:t>
            </a:r>
            <a:r>
              <a:rPr lang="zh-CN" altLang="en-US" sz="1600" b="1" dirty="0" smtClean="0">
                <a:solidFill>
                  <a:prstClr val="black"/>
                </a:solidFill>
                <a:latin typeface="微软雅黑" panose="020B0503020204020204" pitchFamily="34" charset="-122"/>
                <a:cs typeface="Times New Roman" panose="02020603050405020304" pitchFamily="18" charset="0"/>
              </a:rPr>
              <a:t>公司股东为公司</a:t>
            </a:r>
            <a:r>
              <a:rPr lang="zh-CN" altLang="en-US" sz="1600" b="1" dirty="0">
                <a:solidFill>
                  <a:prstClr val="black"/>
                </a:solidFill>
                <a:latin typeface="微软雅黑" panose="020B0503020204020204" pitchFamily="34" charset="-122"/>
                <a:cs typeface="Times New Roman" panose="02020603050405020304" pitchFamily="18" charset="0"/>
              </a:rPr>
              <a:t>独资或者公司与自然人共同持股则</a:t>
            </a:r>
            <a:r>
              <a:rPr lang="zh-CN" altLang="en-US" sz="1600" b="1" dirty="0" smtClean="0">
                <a:solidFill>
                  <a:prstClr val="black"/>
                </a:solidFill>
                <a:latin typeface="微软雅黑" panose="020B0503020204020204" pitchFamily="34" charset="-122"/>
                <a:cs typeface="Times New Roman" panose="02020603050405020304" pitchFamily="18" charset="0"/>
              </a:rPr>
              <a:t>填写上一页，同时删除本页）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27" name="矩形 26"/>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Tree>
    <p:extLst>
      <p:ext uri="{BB962C8B-B14F-4D97-AF65-F5344CB8AC3E}">
        <p14:creationId xmlns:p14="http://schemas.microsoft.com/office/powerpoint/2010/main" val="89359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extLst>
              <p:ext uri="{D42A27DB-BD31-4B8C-83A1-F6EECF244321}">
                <p14:modId xmlns:p14="http://schemas.microsoft.com/office/powerpoint/2010/main" val="983635085"/>
              </p:ext>
            </p:extLst>
          </p:nvPr>
        </p:nvGraphicFramePr>
        <p:xfrm>
          <a:off x="141893" y="987574"/>
          <a:ext cx="8837586" cy="1765358"/>
        </p:xfrm>
        <a:graphic>
          <a:graphicData uri="http://schemas.openxmlformats.org/drawingml/2006/table">
            <a:tbl>
              <a:tblPr/>
              <a:tblGrid>
                <a:gridCol w="348486"/>
                <a:gridCol w="707425">
                  <a:extLst>
                    <a:ext uri="{9D8B030D-6E8A-4147-A177-3AD203B41FA5}">
                      <a16:colId xmlns:a16="http://schemas.microsoft.com/office/drawing/2014/main" xmlns="" val="20000"/>
                    </a:ext>
                  </a:extLst>
                </a:gridCol>
                <a:gridCol w="707425">
                  <a:extLst>
                    <a:ext uri="{9D8B030D-6E8A-4147-A177-3AD203B41FA5}">
                      <a16:colId xmlns:a16="http://schemas.microsoft.com/office/drawing/2014/main" xmlns="" val="20001"/>
                    </a:ext>
                  </a:extLst>
                </a:gridCol>
                <a:gridCol w="707425">
                  <a:extLst>
                    <a:ext uri="{9D8B030D-6E8A-4147-A177-3AD203B41FA5}">
                      <a16:colId xmlns:a16="http://schemas.microsoft.com/office/drawing/2014/main" xmlns="" val="20002"/>
                    </a:ext>
                  </a:extLst>
                </a:gridCol>
                <a:gridCol w="707425">
                  <a:extLst>
                    <a:ext uri="{9D8B030D-6E8A-4147-A177-3AD203B41FA5}">
                      <a16:colId xmlns:a16="http://schemas.microsoft.com/office/drawing/2014/main" xmlns="" val="20003"/>
                    </a:ext>
                  </a:extLst>
                </a:gridCol>
                <a:gridCol w="707425">
                  <a:extLst>
                    <a:ext uri="{9D8B030D-6E8A-4147-A177-3AD203B41FA5}">
                      <a16:colId xmlns:a16="http://schemas.microsoft.com/office/drawing/2014/main" xmlns="" val="20004"/>
                    </a:ext>
                  </a:extLst>
                </a:gridCol>
                <a:gridCol w="707425">
                  <a:extLst>
                    <a:ext uri="{9D8B030D-6E8A-4147-A177-3AD203B41FA5}">
                      <a16:colId xmlns:a16="http://schemas.microsoft.com/office/drawing/2014/main" xmlns="" val="20005"/>
                    </a:ext>
                  </a:extLst>
                </a:gridCol>
                <a:gridCol w="707425">
                  <a:extLst>
                    <a:ext uri="{9D8B030D-6E8A-4147-A177-3AD203B41FA5}">
                      <a16:colId xmlns:a16="http://schemas.microsoft.com/office/drawing/2014/main" xmlns="" val="20007"/>
                    </a:ext>
                  </a:extLst>
                </a:gridCol>
                <a:gridCol w="707425">
                  <a:extLst>
                    <a:ext uri="{9D8B030D-6E8A-4147-A177-3AD203B41FA5}">
                      <a16:colId xmlns:a16="http://schemas.microsoft.com/office/drawing/2014/main" xmlns="" val="20008"/>
                    </a:ext>
                  </a:extLst>
                </a:gridCol>
                <a:gridCol w="707425">
                  <a:extLst>
                    <a:ext uri="{9D8B030D-6E8A-4147-A177-3AD203B41FA5}">
                      <a16:colId xmlns:a16="http://schemas.microsoft.com/office/drawing/2014/main" xmlns="" val="20009"/>
                    </a:ext>
                  </a:extLst>
                </a:gridCol>
                <a:gridCol w="707425">
                  <a:extLst>
                    <a:ext uri="{9D8B030D-6E8A-4147-A177-3AD203B41FA5}">
                      <a16:colId xmlns:a16="http://schemas.microsoft.com/office/drawing/2014/main" xmlns="" val="20010"/>
                    </a:ext>
                  </a:extLst>
                </a:gridCol>
                <a:gridCol w="707425">
                  <a:extLst>
                    <a:ext uri="{9D8B030D-6E8A-4147-A177-3AD203B41FA5}">
                      <a16:colId xmlns:a16="http://schemas.microsoft.com/office/drawing/2014/main" xmlns="" val="20011"/>
                    </a:ext>
                  </a:extLst>
                </a:gridCol>
                <a:gridCol w="707425">
                  <a:extLst>
                    <a:ext uri="{9D8B030D-6E8A-4147-A177-3AD203B41FA5}">
                      <a16:colId xmlns:a16="http://schemas.microsoft.com/office/drawing/2014/main" xmlns=""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矩形 2"/>
          <p:cNvSpPr/>
          <p:nvPr/>
        </p:nvSpPr>
        <p:spPr>
          <a:xfrm>
            <a:off x="30763" y="578011"/>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a:t>
            </a:r>
            <a:r>
              <a:rPr lang="zh-CN" altLang="en-US" sz="1400" b="1" kern="100" dirty="0">
                <a:solidFill>
                  <a:srgbClr val="2DCAD1"/>
                </a:solidFill>
                <a:latin typeface="微软雅黑" panose="020B0503020204020204" pitchFamily="34" charset="-122"/>
              </a:rPr>
              <a:t>及</a:t>
            </a:r>
            <a:r>
              <a:rPr lang="zh-CN" altLang="en-US" sz="1400" b="1" kern="100" dirty="0" smtClean="0">
                <a:solidFill>
                  <a:srgbClr val="2DCAD1"/>
                </a:solidFill>
                <a:latin typeface="微软雅黑" panose="020B0503020204020204" pitchFamily="34" charset="-122"/>
              </a:rPr>
              <a:t>其</a:t>
            </a:r>
            <a:r>
              <a:rPr lang="zh-CN" altLang="en-US" sz="1400" b="1" kern="100" dirty="0">
                <a:solidFill>
                  <a:srgbClr val="2DCAD1"/>
                </a:solidFill>
                <a:latin typeface="微软雅黑" panose="020B0503020204020204" pitchFamily="34" charset="-122"/>
              </a:rPr>
              <a:t>关联</a:t>
            </a:r>
            <a:r>
              <a:rPr lang="zh-CN" altLang="en-US" sz="1400" b="1" kern="100" dirty="0" smtClean="0">
                <a:solidFill>
                  <a:srgbClr val="2DCAD1"/>
                </a:solidFill>
                <a:latin typeface="微软雅黑" panose="020B0503020204020204" pitchFamily="34" charset="-122"/>
              </a:rPr>
              <a:t>公司业绩情况</a:t>
            </a:r>
            <a:endParaRPr lang="zh-CN" altLang="en-US" sz="1400" b="1" kern="100" dirty="0">
              <a:solidFill>
                <a:srgbClr val="2DCAD1"/>
              </a:solidFill>
              <a:latin typeface="微软雅黑" panose="020B0503020204020204" pitchFamily="34" charset="-122"/>
            </a:endParaRPr>
          </a:p>
        </p:txBody>
      </p:sp>
      <p:sp>
        <p:nvSpPr>
          <p:cNvPr id="19" name="矩形 18"/>
          <p:cNvSpPr/>
          <p:nvPr/>
        </p:nvSpPr>
        <p:spPr>
          <a:xfrm>
            <a:off x="5967847" y="85089"/>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3168302228"/>
              </p:ext>
            </p:extLst>
          </p:nvPr>
        </p:nvGraphicFramePr>
        <p:xfrm>
          <a:off x="141893" y="2903056"/>
          <a:ext cx="8837586" cy="1765358"/>
        </p:xfrm>
        <a:graphic>
          <a:graphicData uri="http://schemas.openxmlformats.org/drawingml/2006/table">
            <a:tbl>
              <a:tblPr/>
              <a:tblGrid>
                <a:gridCol w="348486"/>
                <a:gridCol w="707425">
                  <a:extLst>
                    <a:ext uri="{9D8B030D-6E8A-4147-A177-3AD203B41FA5}">
                      <a16:colId xmlns:a16="http://schemas.microsoft.com/office/drawing/2014/main" xmlns="" val="20000"/>
                    </a:ext>
                  </a:extLst>
                </a:gridCol>
                <a:gridCol w="707425">
                  <a:extLst>
                    <a:ext uri="{9D8B030D-6E8A-4147-A177-3AD203B41FA5}">
                      <a16:colId xmlns:a16="http://schemas.microsoft.com/office/drawing/2014/main" xmlns="" val="20001"/>
                    </a:ext>
                  </a:extLst>
                </a:gridCol>
                <a:gridCol w="707425">
                  <a:extLst>
                    <a:ext uri="{9D8B030D-6E8A-4147-A177-3AD203B41FA5}">
                      <a16:colId xmlns:a16="http://schemas.microsoft.com/office/drawing/2014/main" xmlns="" val="20002"/>
                    </a:ext>
                  </a:extLst>
                </a:gridCol>
                <a:gridCol w="707425">
                  <a:extLst>
                    <a:ext uri="{9D8B030D-6E8A-4147-A177-3AD203B41FA5}">
                      <a16:colId xmlns:a16="http://schemas.microsoft.com/office/drawing/2014/main" xmlns="" val="20003"/>
                    </a:ext>
                  </a:extLst>
                </a:gridCol>
                <a:gridCol w="707425">
                  <a:extLst>
                    <a:ext uri="{9D8B030D-6E8A-4147-A177-3AD203B41FA5}">
                      <a16:colId xmlns:a16="http://schemas.microsoft.com/office/drawing/2014/main" xmlns="" val="20004"/>
                    </a:ext>
                  </a:extLst>
                </a:gridCol>
                <a:gridCol w="707425">
                  <a:extLst>
                    <a:ext uri="{9D8B030D-6E8A-4147-A177-3AD203B41FA5}">
                      <a16:colId xmlns:a16="http://schemas.microsoft.com/office/drawing/2014/main" xmlns="" val="20005"/>
                    </a:ext>
                  </a:extLst>
                </a:gridCol>
                <a:gridCol w="707425">
                  <a:extLst>
                    <a:ext uri="{9D8B030D-6E8A-4147-A177-3AD203B41FA5}">
                      <a16:colId xmlns:a16="http://schemas.microsoft.com/office/drawing/2014/main" xmlns="" val="20007"/>
                    </a:ext>
                  </a:extLst>
                </a:gridCol>
                <a:gridCol w="707425">
                  <a:extLst>
                    <a:ext uri="{9D8B030D-6E8A-4147-A177-3AD203B41FA5}">
                      <a16:colId xmlns:a16="http://schemas.microsoft.com/office/drawing/2014/main" xmlns="" val="20008"/>
                    </a:ext>
                  </a:extLst>
                </a:gridCol>
                <a:gridCol w="707425">
                  <a:extLst>
                    <a:ext uri="{9D8B030D-6E8A-4147-A177-3AD203B41FA5}">
                      <a16:colId xmlns:a16="http://schemas.microsoft.com/office/drawing/2014/main" xmlns="" val="20009"/>
                    </a:ext>
                  </a:extLst>
                </a:gridCol>
                <a:gridCol w="707425">
                  <a:extLst>
                    <a:ext uri="{9D8B030D-6E8A-4147-A177-3AD203B41FA5}">
                      <a16:colId xmlns:a16="http://schemas.microsoft.com/office/drawing/2014/main" xmlns="" val="20010"/>
                    </a:ext>
                  </a:extLst>
                </a:gridCol>
                <a:gridCol w="707425">
                  <a:extLst>
                    <a:ext uri="{9D8B030D-6E8A-4147-A177-3AD203B41FA5}">
                      <a16:colId xmlns:a16="http://schemas.microsoft.com/office/drawing/2014/main" xmlns="" val="20011"/>
                    </a:ext>
                  </a:extLst>
                </a:gridCol>
                <a:gridCol w="707425">
                  <a:extLst>
                    <a:ext uri="{9D8B030D-6E8A-4147-A177-3AD203B41FA5}">
                      <a16:colId xmlns:a16="http://schemas.microsoft.com/office/drawing/2014/main" xmlns=""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5" name="矩形 14"/>
          <p:cNvSpPr/>
          <p:nvPr/>
        </p:nvSpPr>
        <p:spPr>
          <a:xfrm>
            <a:off x="652396" y="3651870"/>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① 关联公司是指申请公司股东控股（持股合计≥</a:t>
            </a:r>
            <a:r>
              <a:rPr lang="en-US" altLang="zh-CN" sz="1600" b="1" dirty="0" smtClean="0">
                <a:solidFill>
                  <a:prstClr val="black"/>
                </a:solidFill>
                <a:latin typeface="微软雅黑" panose="020B0503020204020204" pitchFamily="34" charset="-122"/>
                <a:cs typeface="Times New Roman" panose="02020603050405020304" pitchFamily="18" charset="0"/>
              </a:rPr>
              <a:t>51%</a:t>
            </a:r>
            <a:r>
              <a:rPr lang="zh-CN" altLang="en-US" sz="1600" b="1" dirty="0" smtClean="0">
                <a:solidFill>
                  <a:prstClr val="black"/>
                </a:solidFill>
                <a:latin typeface="微软雅黑" panose="020B0503020204020204" pitchFamily="34" charset="-122"/>
                <a:cs typeface="Times New Roman" panose="02020603050405020304" pitchFamily="18" charset="0"/>
              </a:rPr>
              <a:t>）的其它公司 </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 表格</a:t>
            </a:r>
            <a:r>
              <a:rPr lang="zh-CN" altLang="en-US" sz="1600" b="1" dirty="0">
                <a:solidFill>
                  <a:prstClr val="black"/>
                </a:solidFill>
                <a:latin typeface="微软雅黑" panose="020B0503020204020204" pitchFamily="34" charset="-122"/>
                <a:cs typeface="Times New Roman" panose="02020603050405020304" pitchFamily="18" charset="0"/>
              </a:rPr>
              <a:t>关联公司数据</a:t>
            </a:r>
            <a:r>
              <a:rPr lang="zh-CN" altLang="en-US" sz="1600" b="1" dirty="0">
                <a:solidFill>
                  <a:srgbClr val="FF0000"/>
                </a:solidFill>
                <a:latin typeface="微软雅黑" panose="020B0503020204020204" pitchFamily="34" charset="-122"/>
                <a:cs typeface="Times New Roman" panose="02020603050405020304" pitchFamily="18" charset="0"/>
              </a:rPr>
              <a:t>必须含申请公司</a:t>
            </a:r>
            <a:r>
              <a:rPr lang="zh-CN" altLang="en-US" sz="1600" b="1" dirty="0" smtClean="0">
                <a:solidFill>
                  <a:srgbClr val="FF0000"/>
                </a:solidFill>
                <a:latin typeface="微软雅黑" panose="020B0503020204020204" pitchFamily="34" charset="-122"/>
                <a:cs typeface="Times New Roman" panose="02020603050405020304" pitchFamily="18" charset="0"/>
              </a:rPr>
              <a:t>及其他所有关联公司</a:t>
            </a:r>
            <a:r>
              <a:rPr lang="zh-CN" altLang="en-US" sz="1600" b="1" dirty="0">
                <a:solidFill>
                  <a:srgbClr val="FF0000"/>
                </a:solidFill>
                <a:latin typeface="微软雅黑" panose="020B0503020204020204" pitchFamily="34" charset="-122"/>
                <a:cs typeface="Times New Roman" panose="02020603050405020304" pitchFamily="18" charset="0"/>
              </a:rPr>
              <a:t>的</a:t>
            </a:r>
            <a:r>
              <a:rPr lang="zh-CN" altLang="en-US" sz="1600" b="1" dirty="0" smtClean="0">
                <a:solidFill>
                  <a:srgbClr val="FF0000"/>
                </a:solidFill>
                <a:latin typeface="微软雅黑" panose="020B0503020204020204" pitchFamily="34" charset="-122"/>
                <a:cs typeface="Times New Roman" panose="02020603050405020304" pitchFamily="18" charset="0"/>
              </a:rPr>
              <a:t>本年度（填写具体月份）及上一年度</a:t>
            </a:r>
            <a:r>
              <a:rPr lang="zh-CN" altLang="en-US" sz="1600" b="1" dirty="0">
                <a:solidFill>
                  <a:srgbClr val="FF0000"/>
                </a:solidFill>
                <a:latin typeface="微软雅黑" panose="020B0503020204020204" pitchFamily="34" charset="-122"/>
                <a:cs typeface="Times New Roman" panose="02020603050405020304" pitchFamily="18" charset="0"/>
              </a:rPr>
              <a:t>的财务数据，表格行数不够请增加一页</a:t>
            </a:r>
            <a:r>
              <a:rPr lang="zh-CN" altLang="en-US" sz="1600" b="1" dirty="0" smtClean="0">
                <a:solidFill>
                  <a:srgbClr val="FF0000"/>
                </a:solidFill>
                <a:latin typeface="微软雅黑" panose="020B0503020204020204" pitchFamily="34" charset="-122"/>
                <a:cs typeface="Times New Roman" panose="02020603050405020304" pitchFamily="18" charset="0"/>
              </a:rPr>
              <a:t>填写</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583584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ma1xcj4">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2979</TotalTime>
  <Words>4895</Words>
  <Application>Microsoft Office PowerPoint</Application>
  <PresentationFormat>全屏显示(16:9)</PresentationFormat>
  <Paragraphs>1061</Paragraphs>
  <Slides>33</Slides>
  <Notes>2</Notes>
  <HiddenSlides>0</HiddenSlides>
  <MMClips>0</MMClips>
  <ScaleCrop>false</ScaleCrop>
  <HeadingPairs>
    <vt:vector size="4" baseType="variant">
      <vt:variant>
        <vt:lpstr>主题</vt:lpstr>
      </vt:variant>
      <vt:variant>
        <vt:i4>3</vt:i4>
      </vt:variant>
      <vt:variant>
        <vt:lpstr>幻灯片标题</vt:lpstr>
      </vt:variant>
      <vt:variant>
        <vt:i4>33</vt:i4>
      </vt:variant>
    </vt:vector>
  </HeadingPairs>
  <TitlesOfParts>
    <vt:vector size="36" baseType="lpstr">
      <vt:lpstr>默认设计模板</vt:lpstr>
      <vt:lpstr>38_Office 主题</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申平</cp:lastModifiedBy>
  <cp:revision>1986</cp:revision>
  <cp:lastPrinted>2019-05-06T00:58:00Z</cp:lastPrinted>
  <dcterms:created xsi:type="dcterms:W3CDTF">2017-05-21T10:22:00Z</dcterms:created>
  <dcterms:modified xsi:type="dcterms:W3CDTF">2025-05-29T12:16:15Z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